
<file path=[Content_Types].xml><?xml version="1.0" encoding="utf-8"?>
<Types xmlns="http://schemas.openxmlformats.org/package/2006/content-types">
  <Override PartName="/ppt/slideLayouts/slideLayout10.xml" ContentType="application/vnd.openxmlformats-officedocument.presentationml.slideLayout+xml"/>
  <Default Extension="rels" ContentType="application/vnd.openxmlformats-package.relationships+xml"/>
  <Override PartName="/ppt/slides/slide69.xml" ContentType="application/vnd.openxmlformats-officedocument.presentationml.slide+xml"/>
  <Override PartName="/ppt/slides/slide14.xml" ContentType="application/vnd.openxmlformats-officedocument.presentationml.slide+xml"/>
  <Override PartName="/ppt/slides/slide62.xml" ContentType="application/vnd.openxmlformats-officedocument.presentationml.slide+xml"/>
  <Default Extension="xml" ContentType="application/xml"/>
  <Override PartName="/ppt/slides/slide45.xml" ContentType="application/vnd.openxmlformats-officedocument.presentationml.slide+xml"/>
  <Override PartName="/ppt/tableStyles.xml" ContentType="application/vnd.openxmlformats-officedocument.presentationml.tableStyles+xml"/>
  <Override PartName="/ppt/slides/slide28.xml" ContentType="application/vnd.openxmlformats-officedocument.presentationml.slide+xml"/>
  <Override PartName="/ppt/slides/slide54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68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docProps/core.xml" ContentType="application/vnd.openxmlformats-package.core-properties+xml"/>
  <Override PartName="/ppt/slides/slide61.xml" ContentType="application/vnd.openxmlformats-officedocument.presentationml.slide+xml"/>
  <Override PartName="/ppt/slides/slide44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s/slide27.xml" ContentType="application/vnd.openxmlformats-officedocument.presentationml.slide+xml"/>
  <Override PartName="/ppt/slides/slide53.xml" ContentType="application/vnd.openxmlformats-officedocument.presentationml.slide+xml"/>
  <Override PartName="/ppt/slides/slide20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Layouts/slideLayout4.xml" ContentType="application/vnd.openxmlformats-officedocument.presentationml.slideLayout+xml"/>
  <Default Extension="png" ContentType="image/png"/>
  <Override PartName="/ppt/slides/slide67.xml" ContentType="application/vnd.openxmlformats-officedocument.presentationml.slide+xml"/>
  <Override PartName="/ppt/slides/slide12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slides/slide43.xml" ContentType="application/vnd.openxmlformats-officedocument.presentationml.slide+xml"/>
  <Override PartName="/ppt/slides/slide59.xml" ContentType="application/vnd.openxmlformats-officedocument.presentationml.slide+xml"/>
  <Override PartName="/ppt/slides/slide26.xml" ContentType="application/vnd.openxmlformats-officedocument.presentationml.slide+xml"/>
  <Override PartName="/ppt/slides/slide52.xml" ContentType="application/vnd.openxmlformats-officedocument.presentationml.slide+xml"/>
  <Override PartName="/ppt/slides/slide35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66.xml" ContentType="application/vnd.openxmlformats-officedocument.presentationml.slide+xml"/>
  <Override PartName="/ppt/slides/slide11.xml" ContentType="application/vnd.openxmlformats-officedocument.presentationml.slide+xml"/>
  <Override PartName="/ppt/slides/slide49.xml" ContentType="application/vnd.openxmlformats-officedocument.presentationml.slide+xml"/>
  <Override PartName="/ppt/slides/slide42.xml" ContentType="application/vnd.openxmlformats-officedocument.presentationml.slide+xml"/>
  <Override PartName="/ppt/slides/slide58.xml" ContentType="application/vnd.openxmlformats-officedocument.presentationml.slide+xml"/>
  <Override PartName="/ppt/slides/slide25.xml" ContentType="application/vnd.openxmlformats-officedocument.presentationml.slide+xml"/>
  <Override PartName="/ppt/slides/slide51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slides/slide65.xml" ContentType="application/vnd.openxmlformats-officedocument.presentationml.slide+xml"/>
  <Override PartName="/ppt/slides/slide10.xml" ContentType="application/vnd.openxmlformats-officedocument.presentationml.slide+xml"/>
  <Override PartName="/docProps/app.xml" ContentType="application/vnd.openxmlformats-officedocument.extended-properties+xml"/>
  <Override PartName="/ppt/slides/slide48.xml" ContentType="application/vnd.openxmlformats-officedocument.presentationml.slide+xml"/>
  <Override PartName="/ppt/slides/slide41.xml" ContentType="application/vnd.openxmlformats-officedocument.presentationml.slide+xml"/>
  <Override PartName="/ppt/slides/slide57.xml" ContentType="application/vnd.openxmlformats-officedocument.presentationml.slide+xml"/>
  <Override PartName="/ppt/slides/slide24.xml" ContentType="application/vnd.openxmlformats-officedocument.presentationml.slide+xml"/>
  <Override PartName="/ppt/slides/slide50.xml" ContentType="application/vnd.openxmlformats-officedocument.presentationml.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Override PartName="/ppt/viewProps.xml" ContentType="application/vnd.openxmlformats-officedocument.presentationml.viewProps+xml"/>
  <Override PartName="/ppt/slides/slide64.xml" ContentType="application/vnd.openxmlformats-officedocument.presentationml.slide+xml"/>
  <Default Extension="jpeg" ContentType="image/jpeg"/>
  <Override PartName="/ppt/slides/slide47.xml" ContentType="application/vnd.openxmlformats-officedocument.presentationml.slide+xml"/>
  <Override PartName="/ppt/slides/slide73.xml" ContentType="application/vnd.openxmlformats-officedocument.presentationml.slide+xml"/>
  <Override PartName="/ppt/slides/slide40.xml" ContentType="application/vnd.openxmlformats-officedocument.presentationml.slide+xml"/>
  <Override PartName="/ppt/slides/slide56.xml" ContentType="application/vnd.openxmlformats-officedocument.presentationml.slide+xml"/>
  <Override PartName="/ppt/theme/theme2.xml" ContentType="application/vnd.openxmlformats-officedocument.theme+xml"/>
  <Override PartName="/ppt/slides/slide23.xml" ContentType="application/vnd.openxmlformats-officedocument.presentationml.slide+xml"/>
  <Override PartName="/ppt/slides/slide39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71.xml" ContentType="application/vnd.openxmlformats-officedocument.presentationml.slide+xml"/>
  <Override PartName="/ppt/slides/slide3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15.xml" ContentType="application/vnd.openxmlformats-officedocument.presentationml.slide+xml"/>
  <Override PartName="/ppt/slides/slide63.xml" ContentType="application/vnd.openxmlformats-officedocument.presentationml.slide+xml"/>
  <Override PartName="/ppt/slides/slide46.xml" ContentType="application/vnd.openxmlformats-officedocument.presentationml.slide+xml"/>
  <Override PartName="/ppt/slides/slide72.xml" ContentType="application/vnd.openxmlformats-officedocument.presentationml.slide+xml"/>
  <Override PartName="/ppt/slides/slide29.xml" ContentType="application/vnd.openxmlformats-officedocument.presentationml.slide+xml"/>
  <Override PartName="/ppt/slides/slide55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Default Extension="bin" ContentType="application/vnd.openxmlformats-officedocument.presentationml.printerSettings"/>
  <Override PartName="/ppt/slides/slide70.xml" ContentType="application/vnd.openxmlformats-officedocument.presentationml.slide+xml"/>
  <Override PartName="/ppt/slides/slide31.xml" ContentType="application/vnd.openxmlformats-officedocument.presentationml.slide+xml"/>
  <Override PartName="/ppt/slideLayouts/slideLayout6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handoutMasterIdLst>
    <p:handoutMasterId r:id="rId75"/>
  </p:handout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60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9" r:id="rId34"/>
    <p:sldId id="290" r:id="rId35"/>
    <p:sldId id="292" r:id="rId36"/>
    <p:sldId id="293" r:id="rId37"/>
    <p:sldId id="296" r:id="rId38"/>
    <p:sldId id="297" r:id="rId39"/>
    <p:sldId id="298" r:id="rId40"/>
    <p:sldId id="299" r:id="rId41"/>
    <p:sldId id="300" r:id="rId42"/>
    <p:sldId id="301" r:id="rId43"/>
    <p:sldId id="318" r:id="rId44"/>
    <p:sldId id="304" r:id="rId45"/>
    <p:sldId id="313" r:id="rId46"/>
    <p:sldId id="302" r:id="rId47"/>
    <p:sldId id="303" r:id="rId48"/>
    <p:sldId id="305" r:id="rId49"/>
    <p:sldId id="306" r:id="rId50"/>
    <p:sldId id="307" r:id="rId51"/>
    <p:sldId id="308" r:id="rId52"/>
    <p:sldId id="309" r:id="rId53"/>
    <p:sldId id="310" r:id="rId54"/>
    <p:sldId id="316" r:id="rId55"/>
    <p:sldId id="314" r:id="rId56"/>
    <p:sldId id="311" r:id="rId57"/>
    <p:sldId id="312" r:id="rId58"/>
    <p:sldId id="315" r:id="rId59"/>
    <p:sldId id="317" r:id="rId60"/>
    <p:sldId id="319" r:id="rId61"/>
    <p:sldId id="320" r:id="rId62"/>
    <p:sldId id="321" r:id="rId63"/>
    <p:sldId id="322" r:id="rId64"/>
    <p:sldId id="323" r:id="rId65"/>
    <p:sldId id="324" r:id="rId66"/>
    <p:sldId id="325" r:id="rId67"/>
    <p:sldId id="326" r:id="rId68"/>
    <p:sldId id="327" r:id="rId69"/>
    <p:sldId id="328" r:id="rId70"/>
    <p:sldId id="329" r:id="rId71"/>
    <p:sldId id="330" r:id="rId72"/>
    <p:sldId id="331" r:id="rId73"/>
    <p:sldId id="332" r:id="rId74"/>
  </p:sldIdLst>
  <p:sldSz cx="3657600" cy="4572000"/>
  <p:notesSz cx="6858000" cy="9144000"/>
  <p:defaultTextStyle>
    <a:defPPr>
      <a:defRPr lang="en-US"/>
    </a:defPPr>
    <a:lvl1pPr marL="0" algn="l" defTabSz="208986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1pPr>
    <a:lvl2pPr marL="208986" algn="l" defTabSz="208986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2pPr>
    <a:lvl3pPr marL="417972" algn="l" defTabSz="208986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3pPr>
    <a:lvl4pPr marL="626958" algn="l" defTabSz="208986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4pPr>
    <a:lvl5pPr marL="835944" algn="l" defTabSz="208986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5pPr>
    <a:lvl6pPr marL="1044931" algn="l" defTabSz="208986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6pPr>
    <a:lvl7pPr marL="1253917" algn="l" defTabSz="208986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7pPr>
    <a:lvl8pPr marL="1462903" algn="l" defTabSz="208986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8pPr>
    <a:lvl9pPr marL="1671889" algn="l" defTabSz="208986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prnWhat="handouts4"/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 snapToObjects="1">
      <p:cViewPr varScale="1">
        <p:scale>
          <a:sx n="134" d="100"/>
          <a:sy n="134" d="100"/>
        </p:scale>
        <p:origin x="-1920" y="-96"/>
      </p:cViewPr>
      <p:guideLst>
        <p:guide orient="horz" pos="1440"/>
        <p:guide pos="115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handoutMaster" Target="handoutMasters/handoutMaster1.xml"/><Relationship Id="rId76" Type="http://schemas.openxmlformats.org/officeDocument/2006/relationships/printerSettings" Target="printerSettings/printerSettings1.bin"/><Relationship Id="rId77" Type="http://schemas.openxmlformats.org/officeDocument/2006/relationships/presProps" Target="presProps.xml"/><Relationship Id="rId78" Type="http://schemas.openxmlformats.org/officeDocument/2006/relationships/viewProps" Target="viewProps.xml"/><Relationship Id="rId79" Type="http://schemas.openxmlformats.org/officeDocument/2006/relationships/theme" Target="theme/theme1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7D8385-D376-474A-88B2-24ABB713BB63}" type="datetimeFigureOut">
              <a:rPr lang="en-US" smtClean="0"/>
              <a:t>10/20/10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2F4218-2E79-6544-BE88-DDE4EDA7B4C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" y="1420284"/>
            <a:ext cx="310896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8640" y="2590800"/>
            <a:ext cx="256032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089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17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269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35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449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2539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462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6718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20816-BC96-9248-B45B-0D25633E7B4D}" type="datetimeFigureOut">
              <a:rPr lang="en-US" smtClean="0"/>
              <a:pPr/>
              <a:t>10/20/10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BCDC-8253-FC44-8776-E00BA3FFBE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20816-BC96-9248-B45B-0D25633E7B4D}" type="datetimeFigureOut">
              <a:rPr lang="en-US" smtClean="0"/>
              <a:pPr/>
              <a:t>10/20/10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BCDC-8253-FC44-8776-E00BA3FFBE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657" y="121710"/>
            <a:ext cx="247015" cy="260138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611" y="121710"/>
            <a:ext cx="680085" cy="260138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20816-BC96-9248-B45B-0D25633E7B4D}" type="datetimeFigureOut">
              <a:rPr lang="en-US" smtClean="0"/>
              <a:pPr/>
              <a:t>10/20/10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BCDC-8253-FC44-8776-E00BA3FFBE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20816-BC96-9248-B45B-0D25633E7B4D}" type="datetimeFigureOut">
              <a:rPr lang="en-US" smtClean="0"/>
              <a:pPr/>
              <a:t>10/20/10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BCDC-8253-FC44-8776-E00BA3FFBE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925" y="2937934"/>
            <a:ext cx="3108960" cy="908050"/>
          </a:xfrm>
        </p:spPr>
        <p:txBody>
          <a:bodyPr anchor="t"/>
          <a:lstStyle>
            <a:lvl1pPr algn="l">
              <a:defRPr sz="1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8925" y="1937810"/>
            <a:ext cx="3108960" cy="1000125"/>
          </a:xfrm>
        </p:spPr>
        <p:txBody>
          <a:bodyPr anchor="b"/>
          <a:lstStyle>
            <a:lvl1pPr marL="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1pPr>
            <a:lvl2pPr marL="208986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2pPr>
            <a:lvl3pPr marL="41797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3pPr>
            <a:lvl4pPr marL="626958" indent="0">
              <a:buNone/>
              <a:defRPr sz="600">
                <a:solidFill>
                  <a:schemeClr val="tx1">
                    <a:tint val="75000"/>
                  </a:schemeClr>
                </a:solidFill>
              </a:defRPr>
            </a:lvl4pPr>
            <a:lvl5pPr marL="835944" indent="0">
              <a:buNone/>
              <a:defRPr sz="600">
                <a:solidFill>
                  <a:schemeClr val="tx1">
                    <a:tint val="75000"/>
                  </a:schemeClr>
                </a:solidFill>
              </a:defRPr>
            </a:lvl5pPr>
            <a:lvl6pPr marL="1044931" indent="0">
              <a:buNone/>
              <a:defRPr sz="600">
                <a:solidFill>
                  <a:schemeClr val="tx1">
                    <a:tint val="75000"/>
                  </a:schemeClr>
                </a:solidFill>
              </a:defRPr>
            </a:lvl6pPr>
            <a:lvl7pPr marL="1253917" indent="0">
              <a:buNone/>
              <a:defRPr sz="600">
                <a:solidFill>
                  <a:schemeClr val="tx1">
                    <a:tint val="75000"/>
                  </a:schemeClr>
                </a:solidFill>
              </a:defRPr>
            </a:lvl7pPr>
            <a:lvl8pPr marL="1462903" indent="0">
              <a:buNone/>
              <a:defRPr sz="600">
                <a:solidFill>
                  <a:schemeClr val="tx1">
                    <a:tint val="75000"/>
                  </a:schemeClr>
                </a:solidFill>
              </a:defRPr>
            </a:lvl8pPr>
            <a:lvl9pPr marL="1671889" indent="0">
              <a:buNone/>
              <a:defRPr sz="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20816-BC96-9248-B45B-0D25633E7B4D}" type="datetimeFigureOut">
              <a:rPr lang="en-US" smtClean="0"/>
              <a:pPr/>
              <a:t>10/20/10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BCDC-8253-FC44-8776-E00BA3FFBE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610" y="711200"/>
            <a:ext cx="463551" cy="2011892"/>
          </a:xfrm>
        </p:spPr>
        <p:txBody>
          <a:bodyPr/>
          <a:lstStyle>
            <a:lvl1pPr>
              <a:defRPr sz="1300"/>
            </a:lvl1pPr>
            <a:lvl2pPr>
              <a:defRPr sz="11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9121" y="711200"/>
            <a:ext cx="463551" cy="2011892"/>
          </a:xfrm>
        </p:spPr>
        <p:txBody>
          <a:bodyPr/>
          <a:lstStyle>
            <a:lvl1pPr>
              <a:defRPr sz="1300"/>
            </a:lvl1pPr>
            <a:lvl2pPr>
              <a:defRPr sz="11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20816-BC96-9248-B45B-0D25633E7B4D}" type="datetimeFigureOut">
              <a:rPr lang="en-US" smtClean="0"/>
              <a:pPr/>
              <a:t>10/20/10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BCDC-8253-FC44-8776-E00BA3FFBE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" y="183092"/>
            <a:ext cx="3291840" cy="762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" y="1023409"/>
            <a:ext cx="1616075" cy="426508"/>
          </a:xfrm>
        </p:spPr>
        <p:txBody>
          <a:bodyPr anchor="b"/>
          <a:lstStyle>
            <a:lvl1pPr marL="0" indent="0">
              <a:buNone/>
              <a:defRPr sz="1100" b="1"/>
            </a:lvl1pPr>
            <a:lvl2pPr marL="208986" indent="0">
              <a:buNone/>
              <a:defRPr sz="900" b="1"/>
            </a:lvl2pPr>
            <a:lvl3pPr marL="417972" indent="0">
              <a:buNone/>
              <a:defRPr sz="800" b="1"/>
            </a:lvl3pPr>
            <a:lvl4pPr marL="626958" indent="0">
              <a:buNone/>
              <a:defRPr sz="700" b="1"/>
            </a:lvl4pPr>
            <a:lvl5pPr marL="835944" indent="0">
              <a:buNone/>
              <a:defRPr sz="700" b="1"/>
            </a:lvl5pPr>
            <a:lvl6pPr marL="1044931" indent="0">
              <a:buNone/>
              <a:defRPr sz="700" b="1"/>
            </a:lvl6pPr>
            <a:lvl7pPr marL="1253917" indent="0">
              <a:buNone/>
              <a:defRPr sz="700" b="1"/>
            </a:lvl7pPr>
            <a:lvl8pPr marL="1462903" indent="0">
              <a:buNone/>
              <a:defRPr sz="700" b="1"/>
            </a:lvl8pPr>
            <a:lvl9pPr marL="1671889" indent="0">
              <a:buNone/>
              <a:defRPr sz="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2880" y="1449917"/>
            <a:ext cx="1616075" cy="2634192"/>
          </a:xfrm>
        </p:spPr>
        <p:txBody>
          <a:bodyPr/>
          <a:lstStyle>
            <a:lvl1pPr>
              <a:defRPr sz="1100"/>
            </a:lvl1pPr>
            <a:lvl2pPr>
              <a:defRPr sz="9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858010" y="1023409"/>
            <a:ext cx="1616711" cy="426508"/>
          </a:xfrm>
        </p:spPr>
        <p:txBody>
          <a:bodyPr anchor="b"/>
          <a:lstStyle>
            <a:lvl1pPr marL="0" indent="0">
              <a:buNone/>
              <a:defRPr sz="1100" b="1"/>
            </a:lvl1pPr>
            <a:lvl2pPr marL="208986" indent="0">
              <a:buNone/>
              <a:defRPr sz="900" b="1"/>
            </a:lvl2pPr>
            <a:lvl3pPr marL="417972" indent="0">
              <a:buNone/>
              <a:defRPr sz="800" b="1"/>
            </a:lvl3pPr>
            <a:lvl4pPr marL="626958" indent="0">
              <a:buNone/>
              <a:defRPr sz="700" b="1"/>
            </a:lvl4pPr>
            <a:lvl5pPr marL="835944" indent="0">
              <a:buNone/>
              <a:defRPr sz="700" b="1"/>
            </a:lvl5pPr>
            <a:lvl6pPr marL="1044931" indent="0">
              <a:buNone/>
              <a:defRPr sz="700" b="1"/>
            </a:lvl6pPr>
            <a:lvl7pPr marL="1253917" indent="0">
              <a:buNone/>
              <a:defRPr sz="700" b="1"/>
            </a:lvl7pPr>
            <a:lvl8pPr marL="1462903" indent="0">
              <a:buNone/>
              <a:defRPr sz="700" b="1"/>
            </a:lvl8pPr>
            <a:lvl9pPr marL="1671889" indent="0">
              <a:buNone/>
              <a:defRPr sz="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858010" y="1449917"/>
            <a:ext cx="1616711" cy="2634192"/>
          </a:xfrm>
        </p:spPr>
        <p:txBody>
          <a:bodyPr/>
          <a:lstStyle>
            <a:lvl1pPr>
              <a:defRPr sz="1100"/>
            </a:lvl1pPr>
            <a:lvl2pPr>
              <a:defRPr sz="9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20816-BC96-9248-B45B-0D25633E7B4D}" type="datetimeFigureOut">
              <a:rPr lang="en-US" smtClean="0"/>
              <a:pPr/>
              <a:t>10/20/10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BCDC-8253-FC44-8776-E00BA3FFBE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20816-BC96-9248-B45B-0D25633E7B4D}" type="datetimeFigureOut">
              <a:rPr lang="en-US" smtClean="0"/>
              <a:pPr/>
              <a:t>10/20/10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BCDC-8253-FC44-8776-E00BA3FFBE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20816-BC96-9248-B45B-0D25633E7B4D}" type="datetimeFigureOut">
              <a:rPr lang="en-US" smtClean="0"/>
              <a:pPr/>
              <a:t>10/20/10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BCDC-8253-FC44-8776-E00BA3FFBE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" y="182033"/>
            <a:ext cx="1203325" cy="774700"/>
          </a:xfrm>
        </p:spPr>
        <p:txBody>
          <a:bodyPr anchor="b"/>
          <a:lstStyle>
            <a:lvl1pPr algn="l">
              <a:defRPr sz="9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0021" y="182035"/>
            <a:ext cx="2044700" cy="3902075"/>
          </a:xfrm>
        </p:spPr>
        <p:txBody>
          <a:bodyPr/>
          <a:lstStyle>
            <a:lvl1pPr>
              <a:defRPr sz="1500"/>
            </a:lvl1pPr>
            <a:lvl2pPr>
              <a:defRPr sz="1300"/>
            </a:lvl2pPr>
            <a:lvl3pPr>
              <a:defRPr sz="11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" y="956735"/>
            <a:ext cx="1203325" cy="3127375"/>
          </a:xfrm>
        </p:spPr>
        <p:txBody>
          <a:bodyPr/>
          <a:lstStyle>
            <a:lvl1pPr marL="0" indent="0">
              <a:buNone/>
              <a:defRPr sz="600"/>
            </a:lvl1pPr>
            <a:lvl2pPr marL="208986" indent="0">
              <a:buNone/>
              <a:defRPr sz="500"/>
            </a:lvl2pPr>
            <a:lvl3pPr marL="417972" indent="0">
              <a:buNone/>
              <a:defRPr sz="500"/>
            </a:lvl3pPr>
            <a:lvl4pPr marL="626958" indent="0">
              <a:buNone/>
              <a:defRPr sz="400"/>
            </a:lvl4pPr>
            <a:lvl5pPr marL="835944" indent="0">
              <a:buNone/>
              <a:defRPr sz="400"/>
            </a:lvl5pPr>
            <a:lvl6pPr marL="1044931" indent="0">
              <a:buNone/>
              <a:defRPr sz="400"/>
            </a:lvl6pPr>
            <a:lvl7pPr marL="1253917" indent="0">
              <a:buNone/>
              <a:defRPr sz="400"/>
            </a:lvl7pPr>
            <a:lvl8pPr marL="1462903" indent="0">
              <a:buNone/>
              <a:defRPr sz="400"/>
            </a:lvl8pPr>
            <a:lvl9pPr marL="1671889" indent="0">
              <a:buNone/>
              <a:defRPr sz="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20816-BC96-9248-B45B-0D25633E7B4D}" type="datetimeFigureOut">
              <a:rPr lang="en-US" smtClean="0"/>
              <a:pPr/>
              <a:t>10/20/10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BCDC-8253-FC44-8776-E00BA3FFBE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6915" y="3200401"/>
            <a:ext cx="2194560" cy="377825"/>
          </a:xfrm>
        </p:spPr>
        <p:txBody>
          <a:bodyPr anchor="b"/>
          <a:lstStyle>
            <a:lvl1pPr algn="l">
              <a:defRPr sz="9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16915" y="408517"/>
            <a:ext cx="2194560" cy="2743200"/>
          </a:xfrm>
        </p:spPr>
        <p:txBody>
          <a:bodyPr/>
          <a:lstStyle>
            <a:lvl1pPr marL="0" indent="0">
              <a:buNone/>
              <a:defRPr sz="1500"/>
            </a:lvl1pPr>
            <a:lvl2pPr marL="208986" indent="0">
              <a:buNone/>
              <a:defRPr sz="1300"/>
            </a:lvl2pPr>
            <a:lvl3pPr marL="417972" indent="0">
              <a:buNone/>
              <a:defRPr sz="1100"/>
            </a:lvl3pPr>
            <a:lvl4pPr marL="626958" indent="0">
              <a:buNone/>
              <a:defRPr sz="900"/>
            </a:lvl4pPr>
            <a:lvl5pPr marL="835944" indent="0">
              <a:buNone/>
              <a:defRPr sz="900"/>
            </a:lvl5pPr>
            <a:lvl6pPr marL="1044931" indent="0">
              <a:buNone/>
              <a:defRPr sz="900"/>
            </a:lvl6pPr>
            <a:lvl7pPr marL="1253917" indent="0">
              <a:buNone/>
              <a:defRPr sz="900"/>
            </a:lvl7pPr>
            <a:lvl8pPr marL="1462903" indent="0">
              <a:buNone/>
              <a:defRPr sz="900"/>
            </a:lvl8pPr>
            <a:lvl9pPr marL="1671889" indent="0">
              <a:buNone/>
              <a:defRPr sz="9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915" y="3578226"/>
            <a:ext cx="2194560" cy="536575"/>
          </a:xfrm>
        </p:spPr>
        <p:txBody>
          <a:bodyPr/>
          <a:lstStyle>
            <a:lvl1pPr marL="0" indent="0">
              <a:buNone/>
              <a:defRPr sz="600"/>
            </a:lvl1pPr>
            <a:lvl2pPr marL="208986" indent="0">
              <a:buNone/>
              <a:defRPr sz="500"/>
            </a:lvl2pPr>
            <a:lvl3pPr marL="417972" indent="0">
              <a:buNone/>
              <a:defRPr sz="500"/>
            </a:lvl3pPr>
            <a:lvl4pPr marL="626958" indent="0">
              <a:buNone/>
              <a:defRPr sz="400"/>
            </a:lvl4pPr>
            <a:lvl5pPr marL="835944" indent="0">
              <a:buNone/>
              <a:defRPr sz="400"/>
            </a:lvl5pPr>
            <a:lvl6pPr marL="1044931" indent="0">
              <a:buNone/>
              <a:defRPr sz="400"/>
            </a:lvl6pPr>
            <a:lvl7pPr marL="1253917" indent="0">
              <a:buNone/>
              <a:defRPr sz="400"/>
            </a:lvl7pPr>
            <a:lvl8pPr marL="1462903" indent="0">
              <a:buNone/>
              <a:defRPr sz="400"/>
            </a:lvl8pPr>
            <a:lvl9pPr marL="1671889" indent="0">
              <a:buNone/>
              <a:defRPr sz="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20816-BC96-9248-B45B-0D25633E7B4D}" type="datetimeFigureOut">
              <a:rPr lang="en-US" smtClean="0"/>
              <a:pPr/>
              <a:t>10/20/10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BCDC-8253-FC44-8776-E00BA3FFBE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2880" y="183092"/>
            <a:ext cx="3291840" cy="762000"/>
          </a:xfrm>
          <a:prstGeom prst="rect">
            <a:avLst/>
          </a:prstGeom>
        </p:spPr>
        <p:txBody>
          <a:bodyPr vert="horz" lIns="41797" tIns="20899" rIns="41797" bIns="2089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" y="1066801"/>
            <a:ext cx="3291840" cy="3017309"/>
          </a:xfrm>
          <a:prstGeom prst="rect">
            <a:avLst/>
          </a:prstGeom>
        </p:spPr>
        <p:txBody>
          <a:bodyPr vert="horz" lIns="41797" tIns="20899" rIns="41797" bIns="2089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82880" y="4237568"/>
            <a:ext cx="853440" cy="243417"/>
          </a:xfrm>
          <a:prstGeom prst="rect">
            <a:avLst/>
          </a:prstGeom>
        </p:spPr>
        <p:txBody>
          <a:bodyPr vert="horz" lIns="41797" tIns="20899" rIns="41797" bIns="20899" rtlCol="0" anchor="ctr"/>
          <a:lstStyle>
            <a:lvl1pPr algn="l">
              <a:defRPr sz="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120816-BC96-9248-B45B-0D25633E7B4D}" type="datetimeFigureOut">
              <a:rPr lang="en-US" smtClean="0"/>
              <a:pPr/>
              <a:t>10/20/10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49680" y="4237568"/>
            <a:ext cx="1158240" cy="243417"/>
          </a:xfrm>
          <a:prstGeom prst="rect">
            <a:avLst/>
          </a:prstGeom>
        </p:spPr>
        <p:txBody>
          <a:bodyPr vert="horz" lIns="41797" tIns="20899" rIns="41797" bIns="20899" rtlCol="0" anchor="ctr"/>
          <a:lstStyle>
            <a:lvl1pPr algn="ctr">
              <a:defRPr sz="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621280" y="4237568"/>
            <a:ext cx="853440" cy="243417"/>
          </a:xfrm>
          <a:prstGeom prst="rect">
            <a:avLst/>
          </a:prstGeom>
        </p:spPr>
        <p:txBody>
          <a:bodyPr vert="horz" lIns="41797" tIns="20899" rIns="41797" bIns="20899" rtlCol="0" anchor="ctr"/>
          <a:lstStyle>
            <a:lvl1pPr algn="r">
              <a:defRPr sz="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42BCDC-8253-FC44-8776-E00BA3FFBE3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208986" rtl="0" eaLnBrk="1" latinLnBrk="0" hangingPunct="1">
        <a:spcBef>
          <a:spcPct val="0"/>
        </a:spcBef>
        <a:buNone/>
        <a:defRPr sz="2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6740" indent="-156740" algn="l" defTabSz="208986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39602" indent="-130616" algn="l" defTabSz="208986" rtl="0" eaLnBrk="1" latinLnBrk="0" hangingPunct="1">
        <a:spcBef>
          <a:spcPct val="20000"/>
        </a:spcBef>
        <a:buFont typeface="Arial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522465" indent="-104493" algn="l" defTabSz="208986" rtl="0" eaLnBrk="1" latinLnBrk="0" hangingPunct="1">
        <a:spcBef>
          <a:spcPct val="20000"/>
        </a:spcBef>
        <a:buFont typeface="Arial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731451" indent="-104493" algn="l" defTabSz="208986" rtl="0" eaLnBrk="1" latinLnBrk="0" hangingPunct="1">
        <a:spcBef>
          <a:spcPct val="20000"/>
        </a:spcBef>
        <a:buFont typeface="Arial"/>
        <a:buChar char="–"/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40438" indent="-104493" algn="l" defTabSz="208986" rtl="0" eaLnBrk="1" latinLnBrk="0" hangingPunct="1">
        <a:spcBef>
          <a:spcPct val="20000"/>
        </a:spcBef>
        <a:buFont typeface="Arial"/>
        <a:buChar char="»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9424" indent="-104493" algn="l" defTabSz="208986" rtl="0" eaLnBrk="1" latinLnBrk="0" hangingPunct="1">
        <a:spcBef>
          <a:spcPct val="20000"/>
        </a:spcBef>
        <a:buFont typeface="Arial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58410" indent="-104493" algn="l" defTabSz="208986" rtl="0" eaLnBrk="1" latinLnBrk="0" hangingPunct="1">
        <a:spcBef>
          <a:spcPct val="20000"/>
        </a:spcBef>
        <a:buFont typeface="Arial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567396" indent="-104493" algn="l" defTabSz="208986" rtl="0" eaLnBrk="1" latinLnBrk="0" hangingPunct="1">
        <a:spcBef>
          <a:spcPct val="20000"/>
        </a:spcBef>
        <a:buFont typeface="Arial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776382" indent="-104493" algn="l" defTabSz="208986" rtl="0" eaLnBrk="1" latinLnBrk="0" hangingPunct="1">
        <a:spcBef>
          <a:spcPct val="20000"/>
        </a:spcBef>
        <a:buFont typeface="Arial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08986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1pPr>
      <a:lvl2pPr marL="208986" algn="l" defTabSz="208986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2pPr>
      <a:lvl3pPr marL="417972" algn="l" defTabSz="208986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3pPr>
      <a:lvl4pPr marL="626958" algn="l" defTabSz="208986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4pPr>
      <a:lvl5pPr marL="835944" algn="l" defTabSz="208986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5pPr>
      <a:lvl6pPr marL="1044931" algn="l" defTabSz="208986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6pPr>
      <a:lvl7pPr marL="1253917" algn="l" defTabSz="208986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7pPr>
      <a:lvl8pPr marL="1462903" algn="l" defTabSz="208986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8pPr>
      <a:lvl9pPr marL="1671889" algn="l" defTabSz="208986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8" Type="http://schemas.openxmlformats.org/officeDocument/2006/relationships/image" Target="../media/image43.png"/><Relationship Id="rId9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8" Type="http://schemas.openxmlformats.org/officeDocument/2006/relationships/image" Target="../media/image43.png"/><Relationship Id="rId9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8" Type="http://schemas.openxmlformats.org/officeDocument/2006/relationships/image" Target="../media/image43.png"/><Relationship Id="rId9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8" Type="http://schemas.openxmlformats.org/officeDocument/2006/relationships/image" Target="../media/image43.png"/><Relationship Id="rId9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8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8" Type="http://schemas.openxmlformats.org/officeDocument/2006/relationships/image" Target="../media/image43.png"/><Relationship Id="rId9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8" Type="http://schemas.openxmlformats.org/officeDocument/2006/relationships/image" Target="../media/image43.png"/><Relationship Id="rId9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8" Type="http://schemas.openxmlformats.org/officeDocument/2006/relationships/image" Target="../media/image43.png"/><Relationship Id="rId9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8" Type="http://schemas.openxmlformats.org/officeDocument/2006/relationships/image" Target="../media/image43.png"/><Relationship Id="rId9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8" Type="http://schemas.openxmlformats.org/officeDocument/2006/relationships/image" Target="../media/image43.png"/><Relationship Id="rId9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8" Type="http://schemas.openxmlformats.org/officeDocument/2006/relationships/image" Target="../media/image43.png"/><Relationship Id="rId9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8" Type="http://schemas.openxmlformats.org/officeDocument/2006/relationships/image" Target="../media/image43.png"/><Relationship Id="rId9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8" Type="http://schemas.openxmlformats.org/officeDocument/2006/relationships/image" Target="../media/image43.png"/><Relationship Id="rId9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8" Type="http://schemas.openxmlformats.org/officeDocument/2006/relationships/image" Target="../media/image43.png"/><Relationship Id="rId9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8" Type="http://schemas.openxmlformats.org/officeDocument/2006/relationships/image" Target="../media/image43.png"/><Relationship Id="rId9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8" Type="http://schemas.openxmlformats.org/officeDocument/2006/relationships/image" Target="../media/image43.png"/><Relationship Id="rId9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8" Type="http://schemas.openxmlformats.org/officeDocument/2006/relationships/image" Target="../media/image43.png"/><Relationship Id="rId9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8" Type="http://schemas.openxmlformats.org/officeDocument/2006/relationships/image" Target="../media/image43.png"/><Relationship Id="rId9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8" Type="http://schemas.openxmlformats.org/officeDocument/2006/relationships/image" Target="../media/image43.png"/><Relationship Id="rId9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8" Type="http://schemas.openxmlformats.org/officeDocument/2006/relationships/image" Target="../media/image43.png"/><Relationship Id="rId9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8" Type="http://schemas.openxmlformats.org/officeDocument/2006/relationships/image" Target="../media/image43.png"/><Relationship Id="rId9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8" Type="http://schemas.openxmlformats.org/officeDocument/2006/relationships/image" Target="../media/image43.png"/><Relationship Id="rId9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8" Type="http://schemas.openxmlformats.org/officeDocument/2006/relationships/image" Target="../media/image43.png"/><Relationship Id="rId9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8" Type="http://schemas.openxmlformats.org/officeDocument/2006/relationships/image" Target="../media/image43.png"/><Relationship Id="rId9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8" Type="http://schemas.openxmlformats.org/officeDocument/2006/relationships/image" Target="../media/image43.png"/><Relationship Id="rId9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8" Type="http://schemas.openxmlformats.org/officeDocument/2006/relationships/image" Target="../media/image43.png"/><Relationship Id="rId9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8" Type="http://schemas.openxmlformats.org/officeDocument/2006/relationships/image" Target="../media/image43.png"/><Relationship Id="rId9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8" Type="http://schemas.openxmlformats.org/officeDocument/2006/relationships/image" Target="../media/image43.png"/><Relationship Id="rId9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8" Type="http://schemas.openxmlformats.org/officeDocument/2006/relationships/image" Target="../media/image43.png"/><Relationship Id="rId9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8" Type="http://schemas.openxmlformats.org/officeDocument/2006/relationships/image" Target="../media/image43.png"/><Relationship Id="rId9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8" Type="http://schemas.openxmlformats.org/officeDocument/2006/relationships/image" Target="../media/image43.png"/><Relationship Id="rId9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8" Type="http://schemas.openxmlformats.org/officeDocument/2006/relationships/image" Target="../media/image43.png"/><Relationship Id="rId9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8" Type="http://schemas.openxmlformats.org/officeDocument/2006/relationships/image" Target="../media/image43.png"/><Relationship Id="rId9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8" Type="http://schemas.openxmlformats.org/officeDocument/2006/relationships/image" Target="../media/image43.png"/><Relationship Id="rId9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8" Type="http://schemas.openxmlformats.org/officeDocument/2006/relationships/image" Target="../media/image43.png"/><Relationship Id="rId9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8" Type="http://schemas.openxmlformats.org/officeDocument/2006/relationships/image" Target="../media/image43.png"/><Relationship Id="rId9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125450"/>
            <a:ext cx="3657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Arial Black"/>
                <a:cs typeface="Arial Black"/>
              </a:rPr>
              <a:t>Black-eyed Susan</a:t>
            </a:r>
            <a:endParaRPr lang="en-US" sz="4400" dirty="0">
              <a:latin typeface="Arial Black"/>
              <a:cs typeface="Arial Black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65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Arial Black"/>
                <a:cs typeface="Arial Black"/>
              </a:rPr>
              <a:t>Native</a:t>
            </a:r>
            <a:endParaRPr lang="en-US" sz="4400" dirty="0">
              <a:latin typeface="Arial Black"/>
              <a:cs typeface="Arial Black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rcRect b="25610"/>
          <a:stretch>
            <a:fillRect/>
          </a:stretch>
        </p:blipFill>
        <p:spPr>
          <a:xfrm>
            <a:off x="0" y="769441"/>
            <a:ext cx="3657600" cy="235600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686982"/>
            <a:ext cx="365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Arial Black"/>
                <a:cs typeface="Arial Black"/>
              </a:rPr>
              <a:t>Cup plant</a:t>
            </a:r>
            <a:endParaRPr lang="en-US" sz="4400" dirty="0">
              <a:latin typeface="Arial Black"/>
              <a:cs typeface="Arial Black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65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Arial Black"/>
                <a:cs typeface="Arial Black"/>
              </a:rPr>
              <a:t>Native</a:t>
            </a:r>
            <a:endParaRPr lang="en-US" sz="4400" dirty="0">
              <a:latin typeface="Arial Black"/>
              <a:cs typeface="Arial Black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t="6378" b="36288"/>
          <a:stretch>
            <a:fillRect/>
          </a:stretch>
        </p:blipFill>
        <p:spPr>
          <a:xfrm>
            <a:off x="0" y="845265"/>
            <a:ext cx="3657600" cy="279604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125450"/>
            <a:ext cx="3657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Arial Black"/>
                <a:cs typeface="Arial Black"/>
              </a:rPr>
              <a:t>Showy goldenrod</a:t>
            </a:r>
            <a:endParaRPr lang="en-US" sz="4400" dirty="0">
              <a:latin typeface="Arial Black"/>
              <a:cs typeface="Arial Black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65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Arial Black"/>
                <a:cs typeface="Arial Black"/>
              </a:rPr>
              <a:t>Native</a:t>
            </a:r>
            <a:endParaRPr lang="en-US" sz="4400" dirty="0">
              <a:latin typeface="Arial Black"/>
              <a:cs typeface="Arial Black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t="9731" b="47234"/>
          <a:stretch>
            <a:fillRect/>
          </a:stretch>
        </p:blipFill>
        <p:spPr>
          <a:xfrm>
            <a:off x="0" y="769441"/>
            <a:ext cx="3649722" cy="235600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125450"/>
            <a:ext cx="3657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Arial Black"/>
                <a:cs typeface="Arial Black"/>
              </a:rPr>
              <a:t>Pitcher plant</a:t>
            </a:r>
            <a:endParaRPr lang="en-US" sz="4400" dirty="0">
              <a:latin typeface="Arial Black"/>
              <a:cs typeface="Arial Black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65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Arial Black"/>
                <a:cs typeface="Arial Black"/>
              </a:rPr>
              <a:t>Native</a:t>
            </a:r>
            <a:endParaRPr lang="en-US" sz="4400" dirty="0">
              <a:latin typeface="Arial Black"/>
              <a:cs typeface="Arial Black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t="9344" b="4770"/>
          <a:stretch>
            <a:fillRect/>
          </a:stretch>
        </p:blipFill>
        <p:spPr>
          <a:xfrm>
            <a:off x="0" y="769441"/>
            <a:ext cx="3657600" cy="2356009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677504"/>
            <a:ext cx="365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Arial Black"/>
                <a:cs typeface="Arial Black"/>
              </a:rPr>
              <a:t>Indian pipe</a:t>
            </a:r>
            <a:endParaRPr lang="en-US" sz="4400" dirty="0">
              <a:latin typeface="Arial Black"/>
              <a:cs typeface="Arial Black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65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Arial Black"/>
                <a:cs typeface="Arial Black"/>
              </a:rPr>
              <a:t>Native</a:t>
            </a:r>
            <a:endParaRPr lang="en-US" sz="4400" dirty="0">
              <a:latin typeface="Arial Black"/>
              <a:cs typeface="Arial Black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r="10000"/>
          <a:stretch>
            <a:fillRect/>
          </a:stretch>
        </p:blipFill>
        <p:spPr>
          <a:xfrm>
            <a:off x="0" y="832704"/>
            <a:ext cx="3657600" cy="28448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125450"/>
            <a:ext cx="3657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Arial Black"/>
                <a:cs typeface="Arial Black"/>
              </a:rPr>
              <a:t>Jack in the pulpit</a:t>
            </a:r>
            <a:endParaRPr lang="en-US" sz="4400" dirty="0">
              <a:latin typeface="Arial Black"/>
              <a:cs typeface="Arial Black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65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Arial Black"/>
                <a:cs typeface="Arial Black"/>
              </a:rPr>
              <a:t>Native</a:t>
            </a:r>
            <a:endParaRPr lang="en-US" sz="4400" dirty="0">
              <a:latin typeface="Arial Black"/>
              <a:cs typeface="Arial Black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b="14115"/>
          <a:stretch>
            <a:fillRect/>
          </a:stretch>
        </p:blipFill>
        <p:spPr>
          <a:xfrm>
            <a:off x="0" y="807353"/>
            <a:ext cx="3657600" cy="235600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663462"/>
            <a:ext cx="365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latin typeface="Arial Black"/>
                <a:cs typeface="Arial Black"/>
              </a:rPr>
              <a:t>Mayapple</a:t>
            </a:r>
            <a:endParaRPr lang="en-US" sz="4400" dirty="0">
              <a:latin typeface="Arial Black"/>
              <a:cs typeface="Arial Black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65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Arial Black"/>
                <a:cs typeface="Arial Black"/>
              </a:rPr>
              <a:t>Native</a:t>
            </a:r>
            <a:endParaRPr lang="en-US" sz="4400" dirty="0">
              <a:latin typeface="Arial Black"/>
              <a:cs typeface="Arial Black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r="12734"/>
          <a:stretch>
            <a:fillRect/>
          </a:stretch>
        </p:blipFill>
        <p:spPr>
          <a:xfrm>
            <a:off x="0" y="788978"/>
            <a:ext cx="3657600" cy="2894021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125450"/>
            <a:ext cx="3657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Arial Black"/>
                <a:cs typeface="Arial Black"/>
              </a:rPr>
              <a:t>Joe </a:t>
            </a:r>
            <a:r>
              <a:rPr lang="en-US" sz="4400" dirty="0" err="1" smtClean="0">
                <a:latin typeface="Arial Black"/>
                <a:cs typeface="Arial Black"/>
              </a:rPr>
              <a:t>pye</a:t>
            </a:r>
            <a:r>
              <a:rPr lang="en-US" sz="4400" dirty="0" smtClean="0">
                <a:latin typeface="Arial Black"/>
                <a:cs typeface="Arial Black"/>
              </a:rPr>
              <a:t> weed</a:t>
            </a:r>
            <a:endParaRPr lang="en-US" sz="4400" dirty="0">
              <a:latin typeface="Arial Black"/>
              <a:cs typeface="Arial Black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65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Arial Black"/>
                <a:cs typeface="Arial Black"/>
              </a:rPr>
              <a:t>Native</a:t>
            </a:r>
            <a:endParaRPr lang="en-US" sz="4400" dirty="0">
              <a:latin typeface="Arial Black"/>
              <a:cs typeface="Arial Black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t="3002" r="4000" b="44888"/>
          <a:stretch>
            <a:fillRect/>
          </a:stretch>
        </p:blipFill>
        <p:spPr>
          <a:xfrm>
            <a:off x="0" y="788397"/>
            <a:ext cx="3657600" cy="2356009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125450"/>
            <a:ext cx="3657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Arial Black"/>
                <a:cs typeface="Arial Black"/>
              </a:rPr>
              <a:t>Common milkweed</a:t>
            </a:r>
            <a:endParaRPr lang="en-US" sz="4400" dirty="0">
              <a:latin typeface="Arial Black"/>
              <a:cs typeface="Arial Black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65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Arial Black"/>
                <a:cs typeface="Arial Black"/>
              </a:rPr>
              <a:t>Native</a:t>
            </a:r>
            <a:endParaRPr lang="en-US" sz="4400" dirty="0">
              <a:latin typeface="Arial Black"/>
              <a:cs typeface="Arial Black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b="40091"/>
          <a:stretch>
            <a:fillRect/>
          </a:stretch>
        </p:blipFill>
        <p:spPr>
          <a:xfrm>
            <a:off x="0" y="822726"/>
            <a:ext cx="3657600" cy="230272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125450"/>
            <a:ext cx="3657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Arial Black"/>
                <a:cs typeface="Arial Black"/>
              </a:rPr>
              <a:t>Swamp milkweed</a:t>
            </a:r>
            <a:endParaRPr lang="en-US" sz="4400" dirty="0">
              <a:latin typeface="Arial Black"/>
              <a:cs typeface="Arial Black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65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Arial Black"/>
                <a:cs typeface="Arial Black"/>
              </a:rPr>
              <a:t>Native</a:t>
            </a:r>
            <a:endParaRPr lang="en-US" sz="4400" dirty="0">
              <a:latin typeface="Arial Black"/>
              <a:cs typeface="Arial Black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t="9178" b="40299"/>
          <a:stretch>
            <a:fillRect/>
          </a:stretch>
        </p:blipFill>
        <p:spPr>
          <a:xfrm>
            <a:off x="0" y="788397"/>
            <a:ext cx="3657600" cy="235600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125450"/>
            <a:ext cx="3657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Arial Black"/>
                <a:cs typeface="Arial Black"/>
              </a:rPr>
              <a:t>American beech</a:t>
            </a:r>
            <a:endParaRPr lang="en-US" sz="4400" dirty="0">
              <a:latin typeface="Arial Black"/>
              <a:cs typeface="Arial Black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65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Arial Black"/>
                <a:cs typeface="Arial Black"/>
              </a:rPr>
              <a:t>Native</a:t>
            </a:r>
            <a:endParaRPr lang="en-US" sz="4400" dirty="0">
              <a:latin typeface="Arial Black"/>
              <a:cs typeface="Arial Black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r="10006"/>
          <a:stretch>
            <a:fillRect/>
          </a:stretch>
        </p:blipFill>
        <p:spPr>
          <a:xfrm>
            <a:off x="-1" y="788978"/>
            <a:ext cx="3657601" cy="235600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125450"/>
            <a:ext cx="3657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Arial Black"/>
                <a:cs typeface="Arial Black"/>
              </a:rPr>
              <a:t>Butterfly weed</a:t>
            </a:r>
            <a:endParaRPr lang="en-US" sz="4400" dirty="0">
              <a:latin typeface="Arial Black"/>
              <a:cs typeface="Arial Black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65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Arial Black"/>
                <a:cs typeface="Arial Black"/>
              </a:rPr>
              <a:t>Native</a:t>
            </a:r>
            <a:endParaRPr lang="en-US" sz="4400" dirty="0">
              <a:latin typeface="Arial Black"/>
              <a:cs typeface="Arial Black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t="8760" r="15869" b="19034"/>
          <a:stretch>
            <a:fillRect/>
          </a:stretch>
        </p:blipFill>
        <p:spPr>
          <a:xfrm>
            <a:off x="0" y="790603"/>
            <a:ext cx="3657600" cy="235438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248664"/>
            <a:ext cx="3657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Arial Black"/>
                <a:cs typeface="Arial Black"/>
              </a:rPr>
              <a:t>New England </a:t>
            </a:r>
            <a:r>
              <a:rPr lang="en-US" sz="4400" dirty="0" smtClean="0">
                <a:latin typeface="Arial Black"/>
                <a:cs typeface="Arial Black"/>
              </a:rPr>
              <a:t>aster</a:t>
            </a:r>
            <a:endParaRPr lang="en-US" sz="4400" dirty="0">
              <a:latin typeface="Arial Black"/>
              <a:cs typeface="Arial Black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65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Arial Black"/>
                <a:cs typeface="Arial Black"/>
              </a:rPr>
              <a:t>Native</a:t>
            </a:r>
            <a:endParaRPr lang="en-US" sz="4400" dirty="0">
              <a:latin typeface="Arial Black"/>
              <a:cs typeface="Arial Black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l="3287" t="3186" r="3269" b="20868"/>
          <a:stretch>
            <a:fillRect/>
          </a:stretch>
        </p:blipFill>
        <p:spPr>
          <a:xfrm>
            <a:off x="0" y="769441"/>
            <a:ext cx="3657600" cy="2479223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125450"/>
            <a:ext cx="3657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Arial Black"/>
                <a:cs typeface="Arial Black"/>
              </a:rPr>
              <a:t>Pickerel-weed</a:t>
            </a:r>
            <a:endParaRPr lang="en-US" sz="4400" dirty="0">
              <a:latin typeface="Arial Black"/>
              <a:cs typeface="Arial Black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65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Arial Black"/>
                <a:cs typeface="Arial Black"/>
              </a:rPr>
              <a:t>Native</a:t>
            </a:r>
            <a:endParaRPr lang="en-US" sz="4400" dirty="0">
              <a:latin typeface="Arial Black"/>
              <a:cs typeface="Arial Black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9672"/>
            <a:ext cx="3657600" cy="2401824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125450"/>
            <a:ext cx="3657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Arial Black"/>
                <a:cs typeface="Arial Black"/>
              </a:rPr>
              <a:t>Purple coneflower</a:t>
            </a:r>
            <a:endParaRPr lang="en-US" sz="4400" dirty="0">
              <a:latin typeface="Arial Black"/>
              <a:cs typeface="Arial Black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65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Arial Black"/>
                <a:cs typeface="Arial Black"/>
              </a:rPr>
              <a:t>Native</a:t>
            </a:r>
            <a:endParaRPr lang="en-US" sz="4400" dirty="0">
              <a:latin typeface="Arial Black"/>
              <a:cs typeface="Arial Black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0"/>
            <a:ext cx="3657600" cy="2422252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248664"/>
            <a:ext cx="3657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Arial Black"/>
                <a:cs typeface="Arial Black"/>
              </a:rPr>
              <a:t>Round leaved </a:t>
            </a:r>
            <a:r>
              <a:rPr lang="en-US" sz="4400" dirty="0" smtClean="0">
                <a:latin typeface="Arial Black"/>
                <a:cs typeface="Arial Black"/>
              </a:rPr>
              <a:t>Sundew</a:t>
            </a:r>
            <a:endParaRPr lang="en-US" sz="4400" dirty="0">
              <a:latin typeface="Arial Black"/>
              <a:cs typeface="Arial Black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65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Arial Black"/>
                <a:cs typeface="Arial Black"/>
              </a:rPr>
              <a:t>Native</a:t>
            </a:r>
            <a:endParaRPr lang="en-US" sz="4400" dirty="0">
              <a:latin typeface="Arial Black"/>
              <a:cs typeface="Arial Black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r="5904" b="4520"/>
          <a:stretch>
            <a:fillRect/>
          </a:stretch>
        </p:blipFill>
        <p:spPr>
          <a:xfrm>
            <a:off x="0" y="769441"/>
            <a:ext cx="3657600" cy="2479223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802559"/>
            <a:ext cx="365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Arial Black"/>
                <a:cs typeface="Arial Black"/>
              </a:rPr>
              <a:t>Yarrow</a:t>
            </a:r>
            <a:endParaRPr lang="en-US" sz="4400" dirty="0">
              <a:latin typeface="Arial Black"/>
              <a:cs typeface="Arial Black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65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Arial Black"/>
                <a:cs typeface="Arial Black"/>
              </a:rPr>
              <a:t>Native</a:t>
            </a:r>
            <a:endParaRPr lang="en-US" sz="4400" dirty="0">
              <a:latin typeface="Arial Black"/>
              <a:cs typeface="Arial Black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r="9424"/>
          <a:stretch>
            <a:fillRect/>
          </a:stretch>
        </p:blipFill>
        <p:spPr>
          <a:xfrm>
            <a:off x="-1" y="769441"/>
            <a:ext cx="3657601" cy="303311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125450"/>
            <a:ext cx="3657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Arial Black"/>
                <a:cs typeface="Arial Black"/>
              </a:rPr>
              <a:t>Purple loosestrife</a:t>
            </a:r>
            <a:endParaRPr lang="en-US" sz="4400" dirty="0">
              <a:latin typeface="Arial Black"/>
              <a:cs typeface="Arial Black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65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Arial Black"/>
                <a:cs typeface="Arial Black"/>
              </a:rPr>
              <a:t>Invasive</a:t>
            </a:r>
            <a:endParaRPr lang="en-US" sz="4400" dirty="0">
              <a:latin typeface="Arial Black"/>
              <a:cs typeface="Arial Black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l="2500" t="4245" r="5848" b="12262"/>
          <a:stretch>
            <a:fillRect/>
          </a:stretch>
        </p:blipFill>
        <p:spPr>
          <a:xfrm>
            <a:off x="0" y="797876"/>
            <a:ext cx="3657600" cy="240686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802559"/>
            <a:ext cx="365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Arial Black"/>
                <a:cs typeface="Arial Black"/>
              </a:rPr>
              <a:t>Phragmites</a:t>
            </a:r>
            <a:endParaRPr lang="en-US" sz="4400" dirty="0">
              <a:latin typeface="Arial Black"/>
              <a:cs typeface="Arial Black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65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Arial Black"/>
                <a:cs typeface="Arial Black"/>
              </a:rPr>
              <a:t>Invasive</a:t>
            </a:r>
            <a:endParaRPr lang="en-US" sz="4400" dirty="0">
              <a:latin typeface="Arial Black"/>
              <a:cs typeface="Arial Black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rcRect r="19722"/>
          <a:stretch>
            <a:fillRect/>
          </a:stretch>
        </p:blipFill>
        <p:spPr>
          <a:xfrm>
            <a:off x="0" y="769441"/>
            <a:ext cx="3657600" cy="303311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125450"/>
            <a:ext cx="3657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Arial Black"/>
                <a:cs typeface="Arial Black"/>
              </a:rPr>
              <a:t>Garlic mustard</a:t>
            </a:r>
            <a:endParaRPr lang="en-US" sz="4400" dirty="0">
              <a:latin typeface="Arial Black"/>
              <a:cs typeface="Arial Black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65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Arial Black"/>
                <a:cs typeface="Arial Black"/>
              </a:rPr>
              <a:t>Invasive</a:t>
            </a:r>
            <a:endParaRPr lang="en-US" sz="4400" dirty="0">
              <a:latin typeface="Arial Black"/>
              <a:cs typeface="Arial Black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t="15215" b="4518"/>
          <a:stretch>
            <a:fillRect/>
          </a:stretch>
        </p:blipFill>
        <p:spPr>
          <a:xfrm>
            <a:off x="0" y="741007"/>
            <a:ext cx="3657600" cy="2491026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125450"/>
            <a:ext cx="3657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Arial Black"/>
                <a:cs typeface="Arial Black"/>
              </a:rPr>
              <a:t>Norway maple</a:t>
            </a:r>
            <a:endParaRPr lang="en-US" sz="4400" dirty="0">
              <a:latin typeface="Arial Black"/>
              <a:cs typeface="Arial Black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65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Arial Black"/>
                <a:cs typeface="Arial Black"/>
              </a:rPr>
              <a:t>Invasive</a:t>
            </a:r>
            <a:endParaRPr lang="en-US" sz="4400" dirty="0">
              <a:latin typeface="Arial Black"/>
              <a:cs typeface="Arial Black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b="14242"/>
          <a:stretch>
            <a:fillRect/>
          </a:stretch>
        </p:blipFill>
        <p:spPr>
          <a:xfrm>
            <a:off x="0" y="797875"/>
            <a:ext cx="3657600" cy="2356009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125450"/>
            <a:ext cx="3657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Arial Black"/>
                <a:cs typeface="Arial Black"/>
              </a:rPr>
              <a:t>Yellow flag iris</a:t>
            </a:r>
            <a:endParaRPr lang="en-US" sz="4400" dirty="0">
              <a:latin typeface="Arial Black"/>
              <a:cs typeface="Arial Black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65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Arial Black"/>
                <a:cs typeface="Arial Black"/>
              </a:rPr>
              <a:t>Invasive</a:t>
            </a:r>
            <a:endParaRPr lang="en-US" sz="4400" dirty="0">
              <a:latin typeface="Arial Black"/>
              <a:cs typeface="Arial Black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b="13460"/>
          <a:stretch>
            <a:fillRect/>
          </a:stretch>
        </p:blipFill>
        <p:spPr>
          <a:xfrm>
            <a:off x="0" y="770453"/>
            <a:ext cx="3657600" cy="237395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125450"/>
            <a:ext cx="3657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Arial Black"/>
                <a:cs typeface="Arial Black"/>
              </a:rPr>
              <a:t>Button-bush</a:t>
            </a:r>
            <a:endParaRPr lang="en-US" sz="4400" dirty="0">
              <a:latin typeface="Arial Black"/>
              <a:cs typeface="Arial Black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65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Arial Black"/>
                <a:cs typeface="Arial Black"/>
              </a:rPr>
              <a:t>Native</a:t>
            </a:r>
            <a:endParaRPr lang="en-US" sz="4400" dirty="0">
              <a:latin typeface="Arial Black"/>
              <a:cs typeface="Arial Black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b="8630"/>
          <a:stretch>
            <a:fillRect/>
          </a:stretch>
        </p:blipFill>
        <p:spPr>
          <a:xfrm>
            <a:off x="0" y="737849"/>
            <a:ext cx="3657600" cy="251314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125450"/>
            <a:ext cx="3657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Arial Black"/>
                <a:cs typeface="Arial Black"/>
              </a:rPr>
              <a:t>Eurasian </a:t>
            </a:r>
            <a:r>
              <a:rPr lang="en-US" sz="4000" dirty="0" err="1" smtClean="0">
                <a:latin typeface="Arial Black"/>
                <a:cs typeface="Arial Black"/>
              </a:rPr>
              <a:t>watermilfoil</a:t>
            </a:r>
            <a:endParaRPr lang="en-US" sz="4000" dirty="0">
              <a:latin typeface="Arial Black"/>
              <a:cs typeface="Arial Black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65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Arial Black"/>
                <a:cs typeface="Arial Black"/>
              </a:rPr>
              <a:t>Invasive</a:t>
            </a:r>
            <a:endParaRPr lang="en-US" sz="4400" dirty="0">
              <a:latin typeface="Arial Black"/>
              <a:cs typeface="Arial Black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r="7124" b="10263"/>
          <a:stretch>
            <a:fillRect/>
          </a:stretch>
        </p:blipFill>
        <p:spPr>
          <a:xfrm>
            <a:off x="0" y="788398"/>
            <a:ext cx="3657600" cy="2356008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125450"/>
            <a:ext cx="3657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Arial Black"/>
                <a:cs typeface="Arial Black"/>
              </a:rPr>
              <a:t>Spotted knapweed</a:t>
            </a:r>
            <a:endParaRPr lang="en-US" sz="4400" dirty="0">
              <a:latin typeface="Arial Black"/>
              <a:cs typeface="Arial Black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65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Arial Black"/>
                <a:cs typeface="Arial Black"/>
              </a:rPr>
              <a:t>Invasive</a:t>
            </a:r>
            <a:endParaRPr lang="en-US" sz="4400" dirty="0">
              <a:latin typeface="Arial Black"/>
              <a:cs typeface="Arial Black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b="9538"/>
          <a:stretch>
            <a:fillRect/>
          </a:stretch>
        </p:blipFill>
        <p:spPr>
          <a:xfrm>
            <a:off x="0" y="750485"/>
            <a:ext cx="3657600" cy="2481548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371671"/>
            <a:ext cx="3657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Arial Black"/>
                <a:cs typeface="Arial Black"/>
              </a:rPr>
              <a:t>Japanese honeysuckle</a:t>
            </a:r>
            <a:endParaRPr lang="en-US" sz="3600" dirty="0">
              <a:latin typeface="Arial Black"/>
              <a:cs typeface="Arial Black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65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Arial Black"/>
                <a:cs typeface="Arial Black"/>
              </a:rPr>
              <a:t>Invasive</a:t>
            </a:r>
            <a:endParaRPr lang="en-US" sz="4400" dirty="0">
              <a:latin typeface="Arial Black"/>
              <a:cs typeface="Arial Black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t="8275" b="3736"/>
          <a:stretch>
            <a:fillRect/>
          </a:stretch>
        </p:blipFill>
        <p:spPr>
          <a:xfrm>
            <a:off x="0" y="788397"/>
            <a:ext cx="3657600" cy="260223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125450"/>
            <a:ext cx="3657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latin typeface="Arial Black"/>
                <a:cs typeface="Arial Black"/>
              </a:rPr>
              <a:t>Multiflora</a:t>
            </a:r>
            <a:r>
              <a:rPr lang="en-US" sz="4400" dirty="0" smtClean="0">
                <a:latin typeface="Arial Black"/>
                <a:cs typeface="Arial Black"/>
              </a:rPr>
              <a:t> rose</a:t>
            </a:r>
            <a:endParaRPr lang="en-US" sz="4400" dirty="0">
              <a:latin typeface="Arial Black"/>
              <a:cs typeface="Arial Black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65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Arial Black"/>
                <a:cs typeface="Arial Black"/>
              </a:rPr>
              <a:t>Invasive</a:t>
            </a:r>
            <a:endParaRPr lang="en-US" sz="4400" dirty="0">
              <a:latin typeface="Arial Black"/>
              <a:cs typeface="Arial Black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0485"/>
            <a:ext cx="3657600" cy="2429933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125450"/>
            <a:ext cx="3657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Arial Black"/>
                <a:cs typeface="Arial Black"/>
              </a:rPr>
              <a:t>Autumn olive</a:t>
            </a:r>
            <a:endParaRPr lang="en-US" sz="4400" dirty="0">
              <a:latin typeface="Arial Black"/>
              <a:cs typeface="Arial Black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65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Arial Black"/>
                <a:cs typeface="Arial Black"/>
              </a:rPr>
              <a:t>Invasive</a:t>
            </a:r>
            <a:endParaRPr lang="en-US" sz="4400" dirty="0">
              <a:latin typeface="Arial Black"/>
              <a:cs typeface="Arial Black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b="9878"/>
          <a:stretch>
            <a:fillRect/>
          </a:stretch>
        </p:blipFill>
        <p:spPr>
          <a:xfrm>
            <a:off x="0" y="807353"/>
            <a:ext cx="3666314" cy="2356009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864114"/>
            <a:ext cx="365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Arial Black"/>
                <a:cs typeface="Arial Black"/>
              </a:rPr>
              <a:t>Bittersweet</a:t>
            </a:r>
            <a:endParaRPr lang="en-US" sz="4000" dirty="0">
              <a:latin typeface="Arial Black"/>
              <a:cs typeface="Arial Black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65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Arial Black"/>
                <a:cs typeface="Arial Black"/>
              </a:rPr>
              <a:t>Invasive</a:t>
            </a:r>
            <a:endParaRPr lang="en-US" sz="4400" dirty="0">
              <a:latin typeface="Arial Black"/>
              <a:cs typeface="Arial Black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l="4892" t="4232" r="5756"/>
          <a:stretch>
            <a:fillRect/>
          </a:stretch>
        </p:blipFill>
        <p:spPr>
          <a:xfrm>
            <a:off x="0" y="824596"/>
            <a:ext cx="3657600" cy="2963693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125450"/>
            <a:ext cx="3657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Arial Black"/>
                <a:cs typeface="Arial Black"/>
              </a:rPr>
              <a:t>Baby’s breath</a:t>
            </a:r>
            <a:endParaRPr lang="en-US" sz="4400" dirty="0">
              <a:latin typeface="Arial Black"/>
              <a:cs typeface="Arial Black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65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Arial Black"/>
                <a:cs typeface="Arial Black"/>
              </a:rPr>
              <a:t>Invasive</a:t>
            </a:r>
            <a:endParaRPr lang="en-US" sz="4400" dirty="0">
              <a:latin typeface="Arial Black"/>
              <a:cs typeface="Arial Black"/>
            </a:endParaRPr>
          </a:p>
        </p:txBody>
      </p:sp>
      <p:pic>
        <p:nvPicPr>
          <p:cNvPr id="6" name="Picture 5" descr="Screen shot 2010-10-20 at 2.33.01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0485"/>
            <a:ext cx="3657600" cy="24511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3657600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Perpetua Titling MT"/>
                <a:cs typeface="Perpetua Titling MT"/>
              </a:rPr>
              <a:t>Black-eyed Susan</a:t>
            </a:r>
            <a:endParaRPr lang="en-US" sz="2800" dirty="0">
              <a:latin typeface="Perpetua Titling MT"/>
              <a:cs typeface="Perpetua Titling M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23220"/>
            <a:ext cx="3657600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 Black"/>
                <a:cs typeface="Arial Black"/>
              </a:rPr>
              <a:t>Move forward: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Growth: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Seeds: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Disperse:</a:t>
            </a:r>
            <a:endParaRPr lang="en-US" sz="1000" dirty="0" smtClean="0">
              <a:latin typeface="Arial Black"/>
              <a:cs typeface="Arial Black"/>
            </a:endParaRPr>
          </a:p>
          <a:p>
            <a:endParaRPr lang="en-US" sz="2800" dirty="0" smtClean="0">
              <a:latin typeface="Arial Black"/>
              <a:cs typeface="Arial Black"/>
            </a:endParaRPr>
          </a:p>
          <a:p>
            <a:r>
              <a:rPr lang="en-US" sz="2800" dirty="0" smtClean="0">
                <a:latin typeface="Arial Black"/>
                <a:cs typeface="Arial Black"/>
              </a:rPr>
              <a:t>Move backward: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Herbivory: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Disease: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Fire: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Drought: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Human disturbance:</a:t>
            </a:r>
          </a:p>
          <a:p>
            <a:endParaRPr lang="en-US" sz="1000" dirty="0" smtClean="0">
              <a:latin typeface="Arial Black"/>
              <a:cs typeface="Arial Black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140" y="1390935"/>
            <a:ext cx="379519" cy="2795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575" y="1390935"/>
            <a:ext cx="379519" cy="2795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010" y="1390935"/>
            <a:ext cx="379519" cy="2795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4924" y="1390935"/>
            <a:ext cx="379519" cy="2795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140" y="944100"/>
            <a:ext cx="424251" cy="4468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391" y="944100"/>
            <a:ext cx="424251" cy="44683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730" y="1709590"/>
            <a:ext cx="345912" cy="2940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5500" y="1714977"/>
            <a:ext cx="345912" cy="2940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086" y="2881923"/>
            <a:ext cx="645112" cy="22794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8010" y="2881923"/>
            <a:ext cx="645112" cy="22794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3122" y="2881923"/>
            <a:ext cx="645112" cy="2279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8234" y="2881923"/>
            <a:ext cx="645112" cy="22794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137" y="3129401"/>
            <a:ext cx="316522" cy="31652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7391" y="3129401"/>
            <a:ext cx="316522" cy="31652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6137" y="3455692"/>
            <a:ext cx="298480" cy="37333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0575" y="3455692"/>
            <a:ext cx="298480" cy="37333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1952" y="3829023"/>
            <a:ext cx="360247" cy="33272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8252" y="3815059"/>
            <a:ext cx="360247" cy="33272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17550" y="4017611"/>
            <a:ext cx="448090" cy="44809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65640" y="4017611"/>
            <a:ext cx="448090" cy="44809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13730" y="4017611"/>
            <a:ext cx="448090" cy="44809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61820" y="4017611"/>
            <a:ext cx="448090" cy="44809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1389" y="944100"/>
            <a:ext cx="424251" cy="44683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1389" y="1709590"/>
            <a:ext cx="345912" cy="294025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3657600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Perpetua Titling MT"/>
                <a:cs typeface="Perpetua Titling MT"/>
              </a:rPr>
              <a:t>Yarrow</a:t>
            </a:r>
            <a:endParaRPr lang="en-US" sz="2800" dirty="0">
              <a:latin typeface="Perpetua Titling MT"/>
              <a:cs typeface="Perpetua Titling M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23220"/>
            <a:ext cx="3657600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 Black"/>
                <a:cs typeface="Arial Black"/>
              </a:rPr>
              <a:t>Move forward: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Growth: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Seeds: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Disperse:</a:t>
            </a:r>
            <a:endParaRPr lang="en-US" sz="1000" dirty="0" smtClean="0">
              <a:latin typeface="Arial Black"/>
              <a:cs typeface="Arial Black"/>
            </a:endParaRPr>
          </a:p>
          <a:p>
            <a:endParaRPr lang="en-US" sz="2800" dirty="0" smtClean="0">
              <a:latin typeface="Arial Black"/>
              <a:cs typeface="Arial Black"/>
            </a:endParaRPr>
          </a:p>
          <a:p>
            <a:r>
              <a:rPr lang="en-US" sz="2800" dirty="0" smtClean="0">
                <a:latin typeface="Arial Black"/>
                <a:cs typeface="Arial Black"/>
              </a:rPr>
              <a:t>Move backward: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Herbivory: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Disease: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Fire: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Drought: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Human disturbance:</a:t>
            </a:r>
          </a:p>
          <a:p>
            <a:endParaRPr lang="en-US" sz="1000" dirty="0" smtClean="0">
              <a:latin typeface="Arial Black"/>
              <a:cs typeface="Arial Black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140" y="1390935"/>
            <a:ext cx="379519" cy="2795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575" y="1390935"/>
            <a:ext cx="379519" cy="2795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010" y="1390935"/>
            <a:ext cx="379519" cy="2795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140" y="944100"/>
            <a:ext cx="424251" cy="4468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391" y="944100"/>
            <a:ext cx="424251" cy="44683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730" y="1709590"/>
            <a:ext cx="345912" cy="2940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5500" y="1714977"/>
            <a:ext cx="345912" cy="2940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086" y="2881923"/>
            <a:ext cx="645112" cy="22794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8010" y="2881923"/>
            <a:ext cx="645112" cy="22794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3122" y="2881923"/>
            <a:ext cx="645112" cy="2279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8234" y="2881923"/>
            <a:ext cx="645112" cy="22794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137" y="3129401"/>
            <a:ext cx="316522" cy="31652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7391" y="3129401"/>
            <a:ext cx="316522" cy="31652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6137" y="3455692"/>
            <a:ext cx="298480" cy="37333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0575" y="3455692"/>
            <a:ext cx="298480" cy="37333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1952" y="3829023"/>
            <a:ext cx="360247" cy="33272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17550" y="4017611"/>
            <a:ext cx="448090" cy="44809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65640" y="4017611"/>
            <a:ext cx="448090" cy="44809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13730" y="4017611"/>
            <a:ext cx="448090" cy="44809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61820" y="4017611"/>
            <a:ext cx="448090" cy="44809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1389" y="944100"/>
            <a:ext cx="424251" cy="44683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1389" y="1709590"/>
            <a:ext cx="345912" cy="294025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3657600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Perpetua Titling MT"/>
                <a:cs typeface="Perpetua Titling MT"/>
              </a:rPr>
              <a:t>N.E. Aster</a:t>
            </a:r>
            <a:endParaRPr lang="en-US" sz="2800" dirty="0">
              <a:latin typeface="Perpetua Titling MT"/>
              <a:cs typeface="Perpetua Titling M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23220"/>
            <a:ext cx="3657600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 Black"/>
                <a:cs typeface="Arial Black"/>
              </a:rPr>
              <a:t>Move forward: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Growth: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Seeds: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Disperse:</a:t>
            </a:r>
            <a:endParaRPr lang="en-US" sz="1000" dirty="0" smtClean="0">
              <a:latin typeface="Arial Black"/>
              <a:cs typeface="Arial Black"/>
            </a:endParaRPr>
          </a:p>
          <a:p>
            <a:endParaRPr lang="en-US" sz="2800" dirty="0" smtClean="0">
              <a:latin typeface="Arial Black"/>
              <a:cs typeface="Arial Black"/>
            </a:endParaRPr>
          </a:p>
          <a:p>
            <a:r>
              <a:rPr lang="en-US" sz="2800" dirty="0" smtClean="0">
                <a:latin typeface="Arial Black"/>
                <a:cs typeface="Arial Black"/>
              </a:rPr>
              <a:t>Move backward: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Herbivory: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Disease: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Fire: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Drought: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Human disturbance:</a:t>
            </a:r>
          </a:p>
          <a:p>
            <a:endParaRPr lang="en-US" sz="1000" dirty="0" smtClean="0">
              <a:latin typeface="Arial Black"/>
              <a:cs typeface="Arial Black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140" y="1390935"/>
            <a:ext cx="379519" cy="2795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575" y="1390935"/>
            <a:ext cx="379519" cy="2795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010" y="1390935"/>
            <a:ext cx="379519" cy="2795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4924" y="1390935"/>
            <a:ext cx="379519" cy="2795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140" y="944100"/>
            <a:ext cx="424251" cy="4468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391" y="944100"/>
            <a:ext cx="424251" cy="44683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730" y="1709590"/>
            <a:ext cx="345912" cy="2940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5500" y="1714977"/>
            <a:ext cx="345912" cy="2940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086" y="2881923"/>
            <a:ext cx="645112" cy="22794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8010" y="2881923"/>
            <a:ext cx="645112" cy="22794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3122" y="2881923"/>
            <a:ext cx="645112" cy="2279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8234" y="2881923"/>
            <a:ext cx="645112" cy="22794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137" y="3129401"/>
            <a:ext cx="316522" cy="31652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7391" y="3129401"/>
            <a:ext cx="316522" cy="31652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6137" y="3455692"/>
            <a:ext cx="298480" cy="37333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0575" y="3455692"/>
            <a:ext cx="298480" cy="37333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1952" y="3829023"/>
            <a:ext cx="360247" cy="33272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8252" y="3815059"/>
            <a:ext cx="360247" cy="33272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17550" y="4017611"/>
            <a:ext cx="448090" cy="44809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65640" y="4017611"/>
            <a:ext cx="448090" cy="44809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13730" y="4017611"/>
            <a:ext cx="448090" cy="44809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61820" y="4017611"/>
            <a:ext cx="448090" cy="44809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1389" y="944100"/>
            <a:ext cx="424251" cy="44683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1389" y="1709590"/>
            <a:ext cx="345912" cy="29402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1320" y="1390935"/>
            <a:ext cx="379519" cy="27957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1718" y="3455692"/>
            <a:ext cx="298480" cy="37333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125450"/>
            <a:ext cx="3657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Arial Black"/>
                <a:cs typeface="Arial Black"/>
              </a:rPr>
              <a:t>Cardinal flower</a:t>
            </a:r>
            <a:endParaRPr lang="en-US" sz="4400" dirty="0">
              <a:latin typeface="Arial Black"/>
              <a:cs typeface="Arial Black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65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Arial Black"/>
                <a:cs typeface="Arial Black"/>
              </a:rPr>
              <a:t>Native</a:t>
            </a:r>
            <a:endParaRPr lang="en-US" sz="4400" dirty="0">
              <a:latin typeface="Arial Black"/>
              <a:cs typeface="Arial Black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b="35586"/>
          <a:stretch>
            <a:fillRect/>
          </a:stretch>
        </p:blipFill>
        <p:spPr>
          <a:xfrm>
            <a:off x="0" y="769441"/>
            <a:ext cx="3657600" cy="2356009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3657600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Perpetua Titling MT"/>
                <a:cs typeface="Perpetua Titling MT"/>
              </a:rPr>
              <a:t>Joe </a:t>
            </a:r>
            <a:r>
              <a:rPr lang="en-US" sz="2800" dirty="0" err="1" smtClean="0">
                <a:latin typeface="Perpetua Titling MT"/>
                <a:cs typeface="Perpetua Titling MT"/>
              </a:rPr>
              <a:t>Pye</a:t>
            </a:r>
            <a:r>
              <a:rPr lang="en-US" sz="2800" dirty="0" smtClean="0">
                <a:latin typeface="Perpetua Titling MT"/>
                <a:cs typeface="Perpetua Titling MT"/>
              </a:rPr>
              <a:t> Weed</a:t>
            </a:r>
            <a:endParaRPr lang="en-US" sz="2800" dirty="0">
              <a:latin typeface="Perpetua Titling MT"/>
              <a:cs typeface="Perpetua Titling M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23220"/>
            <a:ext cx="3657600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 Black"/>
                <a:cs typeface="Arial Black"/>
              </a:rPr>
              <a:t>Move forward: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Growth: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Seeds: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Disperse:</a:t>
            </a:r>
            <a:endParaRPr lang="en-US" sz="1000" dirty="0" smtClean="0">
              <a:latin typeface="Arial Black"/>
              <a:cs typeface="Arial Black"/>
            </a:endParaRPr>
          </a:p>
          <a:p>
            <a:endParaRPr lang="en-US" sz="2800" dirty="0" smtClean="0">
              <a:latin typeface="Arial Black"/>
              <a:cs typeface="Arial Black"/>
            </a:endParaRPr>
          </a:p>
          <a:p>
            <a:r>
              <a:rPr lang="en-US" sz="2800" dirty="0" smtClean="0">
                <a:latin typeface="Arial Black"/>
                <a:cs typeface="Arial Black"/>
              </a:rPr>
              <a:t>Move backward: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Herbivory: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Disease: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Fire: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Drought: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Human disturbance:</a:t>
            </a:r>
          </a:p>
          <a:p>
            <a:endParaRPr lang="en-US" sz="1000" dirty="0" smtClean="0">
              <a:latin typeface="Arial Black"/>
              <a:cs typeface="Arial Black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140" y="1390935"/>
            <a:ext cx="379519" cy="2795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575" y="1390935"/>
            <a:ext cx="379519" cy="2795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010" y="1390935"/>
            <a:ext cx="379519" cy="2795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140" y="944100"/>
            <a:ext cx="424251" cy="4468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391" y="944100"/>
            <a:ext cx="424251" cy="44683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730" y="1709590"/>
            <a:ext cx="345912" cy="2940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5500" y="1714977"/>
            <a:ext cx="345912" cy="2940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086" y="2881923"/>
            <a:ext cx="645112" cy="22794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8010" y="2881923"/>
            <a:ext cx="645112" cy="22794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3122" y="2881923"/>
            <a:ext cx="645112" cy="22794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137" y="3129401"/>
            <a:ext cx="316522" cy="31652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7391" y="3129401"/>
            <a:ext cx="316522" cy="31652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6137" y="3455692"/>
            <a:ext cx="298480" cy="37333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0575" y="3455692"/>
            <a:ext cx="298480" cy="37333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1952" y="3829023"/>
            <a:ext cx="360247" cy="33272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8252" y="3815059"/>
            <a:ext cx="360247" cy="33272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17550" y="4017611"/>
            <a:ext cx="448090" cy="44809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65640" y="4017611"/>
            <a:ext cx="448090" cy="44809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13730" y="4017611"/>
            <a:ext cx="448090" cy="44809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61820" y="4017611"/>
            <a:ext cx="448090" cy="44809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1389" y="944100"/>
            <a:ext cx="424251" cy="44683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1389" y="1709590"/>
            <a:ext cx="345912" cy="294025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3657600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Perpetua Titling MT"/>
                <a:cs typeface="Perpetua Titling MT"/>
              </a:rPr>
              <a:t>Pitcher Plant</a:t>
            </a:r>
            <a:endParaRPr lang="en-US" sz="2800" dirty="0">
              <a:latin typeface="Perpetua Titling MT"/>
              <a:cs typeface="Perpetua Titling M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23220"/>
            <a:ext cx="3657600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 Black"/>
                <a:cs typeface="Arial Black"/>
              </a:rPr>
              <a:t>Move forward: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Growth: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Seeds: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Disperse:</a:t>
            </a:r>
            <a:endParaRPr lang="en-US" sz="1000" dirty="0" smtClean="0">
              <a:latin typeface="Arial Black"/>
              <a:cs typeface="Arial Black"/>
            </a:endParaRPr>
          </a:p>
          <a:p>
            <a:endParaRPr lang="en-US" sz="2800" dirty="0" smtClean="0">
              <a:latin typeface="Arial Black"/>
              <a:cs typeface="Arial Black"/>
            </a:endParaRPr>
          </a:p>
          <a:p>
            <a:r>
              <a:rPr lang="en-US" sz="2800" dirty="0" smtClean="0">
                <a:latin typeface="Arial Black"/>
                <a:cs typeface="Arial Black"/>
              </a:rPr>
              <a:t>Move backward: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Herbivory: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Disease: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Fire: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Drought: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Human disturbance:</a:t>
            </a:r>
          </a:p>
          <a:p>
            <a:endParaRPr lang="en-US" sz="1000" dirty="0" smtClean="0">
              <a:latin typeface="Arial Black"/>
              <a:cs typeface="Arial Black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140" y="1390935"/>
            <a:ext cx="379519" cy="2795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575" y="1390935"/>
            <a:ext cx="379519" cy="2795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140" y="944100"/>
            <a:ext cx="424251" cy="4468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391" y="944100"/>
            <a:ext cx="424251" cy="44683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730" y="1709590"/>
            <a:ext cx="345912" cy="2940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5500" y="1714977"/>
            <a:ext cx="345912" cy="2940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086" y="2881923"/>
            <a:ext cx="645112" cy="22794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8010" y="2881923"/>
            <a:ext cx="645112" cy="22794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137" y="3129401"/>
            <a:ext cx="316522" cy="31652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6137" y="3455692"/>
            <a:ext cx="298480" cy="37333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0575" y="3455692"/>
            <a:ext cx="298480" cy="37333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17550" y="4017611"/>
            <a:ext cx="448090" cy="44809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65640" y="4017611"/>
            <a:ext cx="448090" cy="44809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13730" y="4017611"/>
            <a:ext cx="448090" cy="44809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61820" y="4017611"/>
            <a:ext cx="448090" cy="44809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1389" y="944100"/>
            <a:ext cx="424251" cy="446835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010" y="1390935"/>
            <a:ext cx="379519" cy="279579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3657600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Perpetua Titling MT"/>
                <a:cs typeface="Perpetua Titling MT"/>
              </a:rPr>
              <a:t>White </a:t>
            </a:r>
            <a:r>
              <a:rPr lang="en-US" sz="2800" dirty="0" err="1" smtClean="0">
                <a:latin typeface="Perpetua Titling MT"/>
                <a:cs typeface="Perpetua Titling MT"/>
              </a:rPr>
              <a:t>OAk</a:t>
            </a:r>
            <a:endParaRPr lang="en-US" sz="2800" dirty="0">
              <a:latin typeface="Perpetua Titling MT"/>
              <a:cs typeface="Perpetua Titling M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23220"/>
            <a:ext cx="3657600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 Black"/>
                <a:cs typeface="Arial Black"/>
              </a:rPr>
              <a:t>Move forward: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Growth: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Seeds: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Disperse:</a:t>
            </a:r>
            <a:endParaRPr lang="en-US" sz="1000" dirty="0" smtClean="0">
              <a:latin typeface="Arial Black"/>
              <a:cs typeface="Arial Black"/>
            </a:endParaRPr>
          </a:p>
          <a:p>
            <a:endParaRPr lang="en-US" sz="2800" dirty="0" smtClean="0">
              <a:latin typeface="Arial Black"/>
              <a:cs typeface="Arial Black"/>
            </a:endParaRPr>
          </a:p>
          <a:p>
            <a:r>
              <a:rPr lang="en-US" sz="2800" dirty="0" smtClean="0">
                <a:latin typeface="Arial Black"/>
                <a:cs typeface="Arial Black"/>
              </a:rPr>
              <a:t>Move backward: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Herbivory: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Disease: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Fire: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Drought: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Human disturbance:</a:t>
            </a:r>
          </a:p>
          <a:p>
            <a:endParaRPr lang="en-US" sz="1000" dirty="0" smtClean="0">
              <a:latin typeface="Arial Black"/>
              <a:cs typeface="Arial Black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140" y="1390935"/>
            <a:ext cx="379519" cy="2795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575" y="1390935"/>
            <a:ext cx="379519" cy="2795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010" y="1390935"/>
            <a:ext cx="379519" cy="2795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4924" y="1390935"/>
            <a:ext cx="379519" cy="2795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140" y="944100"/>
            <a:ext cx="424251" cy="4468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391" y="944100"/>
            <a:ext cx="424251" cy="44683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730" y="1709590"/>
            <a:ext cx="345912" cy="2940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5500" y="1714977"/>
            <a:ext cx="345912" cy="2940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086" y="2881923"/>
            <a:ext cx="645112" cy="22794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8010" y="2881923"/>
            <a:ext cx="645112" cy="22794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3122" y="2881923"/>
            <a:ext cx="645112" cy="22794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137" y="3129401"/>
            <a:ext cx="316522" cy="31652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6137" y="3455692"/>
            <a:ext cx="298480" cy="37333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1952" y="3829023"/>
            <a:ext cx="360247" cy="33272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17550" y="4017611"/>
            <a:ext cx="448090" cy="44809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65640" y="4017611"/>
            <a:ext cx="448090" cy="44809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13730" y="4017611"/>
            <a:ext cx="448090" cy="44809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1389" y="944100"/>
            <a:ext cx="424251" cy="44683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1389" y="1709590"/>
            <a:ext cx="345912" cy="294025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3657600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Perpetua Titling MT"/>
                <a:cs typeface="Perpetua Titling MT"/>
              </a:rPr>
              <a:t>Pin Oak</a:t>
            </a:r>
            <a:endParaRPr lang="en-US" sz="2800" dirty="0">
              <a:latin typeface="Perpetua Titling MT"/>
              <a:cs typeface="Perpetua Titling M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23220"/>
            <a:ext cx="3657600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 Black"/>
                <a:cs typeface="Arial Black"/>
              </a:rPr>
              <a:t>Move forward: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Growth: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Seeds: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Disperse:</a:t>
            </a:r>
            <a:endParaRPr lang="en-US" sz="1000" dirty="0" smtClean="0">
              <a:latin typeface="Arial Black"/>
              <a:cs typeface="Arial Black"/>
            </a:endParaRPr>
          </a:p>
          <a:p>
            <a:endParaRPr lang="en-US" sz="2800" dirty="0" smtClean="0">
              <a:latin typeface="Arial Black"/>
              <a:cs typeface="Arial Black"/>
            </a:endParaRPr>
          </a:p>
          <a:p>
            <a:r>
              <a:rPr lang="en-US" sz="2800" dirty="0" smtClean="0">
                <a:latin typeface="Arial Black"/>
                <a:cs typeface="Arial Black"/>
              </a:rPr>
              <a:t>Move backward: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Herbivory: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Disease: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Fire: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Drought: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Human disturbance:</a:t>
            </a:r>
          </a:p>
          <a:p>
            <a:endParaRPr lang="en-US" sz="1000" dirty="0" smtClean="0">
              <a:latin typeface="Arial Black"/>
              <a:cs typeface="Arial Black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140" y="1390935"/>
            <a:ext cx="379519" cy="2795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575" y="1390935"/>
            <a:ext cx="379519" cy="2795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010" y="1390935"/>
            <a:ext cx="379519" cy="2795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4924" y="1390935"/>
            <a:ext cx="379519" cy="2795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140" y="944100"/>
            <a:ext cx="424251" cy="4468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391" y="944100"/>
            <a:ext cx="424251" cy="44683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730" y="1709590"/>
            <a:ext cx="345912" cy="2940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5500" y="1714977"/>
            <a:ext cx="345912" cy="2940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086" y="2881923"/>
            <a:ext cx="645112" cy="22794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8010" y="2881923"/>
            <a:ext cx="645112" cy="22794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3122" y="2881923"/>
            <a:ext cx="645112" cy="22794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137" y="3129401"/>
            <a:ext cx="316522" cy="31652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7391" y="3129401"/>
            <a:ext cx="316522" cy="31652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6137" y="3455692"/>
            <a:ext cx="298480" cy="37333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1952" y="3829023"/>
            <a:ext cx="360247" cy="33272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17550" y="4017611"/>
            <a:ext cx="448090" cy="44809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65640" y="4017611"/>
            <a:ext cx="448090" cy="44809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13730" y="4017611"/>
            <a:ext cx="448090" cy="44809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61820" y="4017611"/>
            <a:ext cx="448090" cy="44809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1389" y="944100"/>
            <a:ext cx="424251" cy="44683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1389" y="1709590"/>
            <a:ext cx="345912" cy="294025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3657600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Perpetua Titling MT"/>
                <a:cs typeface="Perpetua Titling MT"/>
              </a:rPr>
              <a:t>American Beech</a:t>
            </a:r>
            <a:endParaRPr lang="en-US" sz="2800" dirty="0">
              <a:latin typeface="Perpetua Titling MT"/>
              <a:cs typeface="Perpetua Titling M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23220"/>
            <a:ext cx="3657600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 Black"/>
                <a:cs typeface="Arial Black"/>
              </a:rPr>
              <a:t>Move forward: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Growth: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Seeds: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Disperse:</a:t>
            </a:r>
            <a:endParaRPr lang="en-US" sz="1000" dirty="0" smtClean="0">
              <a:latin typeface="Arial Black"/>
              <a:cs typeface="Arial Black"/>
            </a:endParaRPr>
          </a:p>
          <a:p>
            <a:endParaRPr lang="en-US" sz="2800" dirty="0" smtClean="0">
              <a:latin typeface="Arial Black"/>
              <a:cs typeface="Arial Black"/>
            </a:endParaRPr>
          </a:p>
          <a:p>
            <a:r>
              <a:rPr lang="en-US" sz="2800" dirty="0" smtClean="0">
                <a:latin typeface="Arial Black"/>
                <a:cs typeface="Arial Black"/>
              </a:rPr>
              <a:t>Move backward: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Herbivory: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Disease: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Fire: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Drought: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Human disturbance:</a:t>
            </a:r>
          </a:p>
          <a:p>
            <a:endParaRPr lang="en-US" sz="1000" dirty="0" smtClean="0">
              <a:latin typeface="Arial Black"/>
              <a:cs typeface="Arial Black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140" y="1390935"/>
            <a:ext cx="379519" cy="2795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575" y="1390935"/>
            <a:ext cx="379519" cy="2795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010" y="1390935"/>
            <a:ext cx="379519" cy="2795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4924" y="1390935"/>
            <a:ext cx="379519" cy="2795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140" y="944100"/>
            <a:ext cx="424251" cy="4468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391" y="944100"/>
            <a:ext cx="424251" cy="44683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730" y="1709590"/>
            <a:ext cx="345912" cy="2940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5500" y="1714977"/>
            <a:ext cx="345912" cy="2940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086" y="2881923"/>
            <a:ext cx="645112" cy="22794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8010" y="2881923"/>
            <a:ext cx="645112" cy="22794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3122" y="2881923"/>
            <a:ext cx="645112" cy="22794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137" y="3129401"/>
            <a:ext cx="316522" cy="31652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6137" y="3455692"/>
            <a:ext cx="298480" cy="37333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0575" y="3455692"/>
            <a:ext cx="298480" cy="37333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1952" y="3829023"/>
            <a:ext cx="360247" cy="33272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17550" y="4017611"/>
            <a:ext cx="448090" cy="44809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65640" y="4017611"/>
            <a:ext cx="448090" cy="44809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13730" y="4017611"/>
            <a:ext cx="448090" cy="44809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1389" y="944100"/>
            <a:ext cx="424251" cy="44683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1389" y="1709590"/>
            <a:ext cx="345912" cy="29402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4924" y="1714977"/>
            <a:ext cx="345912" cy="294025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3657600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Perpetua Titling MT"/>
                <a:cs typeface="Perpetua Titling MT"/>
              </a:rPr>
              <a:t>Sugar Maple</a:t>
            </a:r>
            <a:endParaRPr lang="en-US" sz="2800" dirty="0">
              <a:latin typeface="Perpetua Titling MT"/>
              <a:cs typeface="Perpetua Titling M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23220"/>
            <a:ext cx="3657600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 Black"/>
                <a:cs typeface="Arial Black"/>
              </a:rPr>
              <a:t>Move forward: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Growth: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Seeds: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Disperse:</a:t>
            </a:r>
            <a:endParaRPr lang="en-US" sz="1000" dirty="0" smtClean="0">
              <a:latin typeface="Arial Black"/>
              <a:cs typeface="Arial Black"/>
            </a:endParaRPr>
          </a:p>
          <a:p>
            <a:endParaRPr lang="en-US" sz="2800" dirty="0" smtClean="0">
              <a:latin typeface="Arial Black"/>
              <a:cs typeface="Arial Black"/>
            </a:endParaRPr>
          </a:p>
          <a:p>
            <a:r>
              <a:rPr lang="en-US" sz="2800" dirty="0" smtClean="0">
                <a:latin typeface="Arial Black"/>
                <a:cs typeface="Arial Black"/>
              </a:rPr>
              <a:t>Move backward: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Herbivory: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Disease: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Fire: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Drought: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Human disturbance:</a:t>
            </a:r>
          </a:p>
          <a:p>
            <a:endParaRPr lang="en-US" sz="1000" dirty="0" smtClean="0">
              <a:latin typeface="Arial Black"/>
              <a:cs typeface="Arial Black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140" y="1390935"/>
            <a:ext cx="379519" cy="2795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575" y="1390935"/>
            <a:ext cx="379519" cy="2795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010" y="1390935"/>
            <a:ext cx="379519" cy="2795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4924" y="1390935"/>
            <a:ext cx="379519" cy="2795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140" y="944100"/>
            <a:ext cx="424251" cy="4468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391" y="944100"/>
            <a:ext cx="424251" cy="44683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730" y="1709590"/>
            <a:ext cx="345912" cy="2940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5500" y="1714977"/>
            <a:ext cx="345912" cy="2940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086" y="2881923"/>
            <a:ext cx="645112" cy="22794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8010" y="2881923"/>
            <a:ext cx="645112" cy="22794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3122" y="2881923"/>
            <a:ext cx="645112" cy="2279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8234" y="2881923"/>
            <a:ext cx="645112" cy="22794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137" y="3129401"/>
            <a:ext cx="316522" cy="31652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7391" y="3129401"/>
            <a:ext cx="316522" cy="31652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6137" y="3455692"/>
            <a:ext cx="298480" cy="37333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0575" y="3455692"/>
            <a:ext cx="298480" cy="37333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1952" y="3829023"/>
            <a:ext cx="360247" cy="33272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17550" y="4017611"/>
            <a:ext cx="448090" cy="44809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65640" y="4017611"/>
            <a:ext cx="448090" cy="44809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13730" y="4017611"/>
            <a:ext cx="448090" cy="44809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1389" y="944100"/>
            <a:ext cx="424251" cy="44683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1389" y="1709590"/>
            <a:ext cx="345912" cy="29402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4924" y="1714977"/>
            <a:ext cx="345912" cy="29402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4443" y="1709590"/>
            <a:ext cx="345912" cy="294025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3657600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Perpetua Titling MT"/>
                <a:cs typeface="Perpetua Titling MT"/>
              </a:rPr>
              <a:t>Cardinal Flower</a:t>
            </a:r>
            <a:endParaRPr lang="en-US" sz="2800" dirty="0">
              <a:latin typeface="Perpetua Titling MT"/>
              <a:cs typeface="Perpetua Titling M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23220"/>
            <a:ext cx="3657600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 Black"/>
                <a:cs typeface="Arial Black"/>
              </a:rPr>
              <a:t>Move forward: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Growth: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Seeds: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Disperse:</a:t>
            </a:r>
            <a:endParaRPr lang="en-US" sz="1000" dirty="0" smtClean="0">
              <a:latin typeface="Arial Black"/>
              <a:cs typeface="Arial Black"/>
            </a:endParaRPr>
          </a:p>
          <a:p>
            <a:endParaRPr lang="en-US" sz="2800" dirty="0" smtClean="0">
              <a:latin typeface="Arial Black"/>
              <a:cs typeface="Arial Black"/>
            </a:endParaRPr>
          </a:p>
          <a:p>
            <a:r>
              <a:rPr lang="en-US" sz="2800" dirty="0" smtClean="0">
                <a:latin typeface="Arial Black"/>
                <a:cs typeface="Arial Black"/>
              </a:rPr>
              <a:t>Move backward: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Herbivory: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Disease: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Fire: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Drought: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Human disturbance:</a:t>
            </a:r>
          </a:p>
          <a:p>
            <a:endParaRPr lang="en-US" sz="1000" dirty="0" smtClean="0">
              <a:latin typeface="Arial Black"/>
              <a:cs typeface="Arial Black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140" y="1390935"/>
            <a:ext cx="379519" cy="2795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575" y="1390935"/>
            <a:ext cx="379519" cy="2795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140" y="944100"/>
            <a:ext cx="424251" cy="4468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391" y="944100"/>
            <a:ext cx="424251" cy="44683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730" y="1709590"/>
            <a:ext cx="345912" cy="2940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5500" y="1714977"/>
            <a:ext cx="345912" cy="2940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086" y="2881923"/>
            <a:ext cx="645112" cy="22794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8010" y="2881923"/>
            <a:ext cx="645112" cy="22794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3122" y="2881923"/>
            <a:ext cx="645112" cy="2279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8234" y="2881923"/>
            <a:ext cx="645112" cy="22794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137" y="3129401"/>
            <a:ext cx="316522" cy="31652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6137" y="3455692"/>
            <a:ext cx="298480" cy="37333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1952" y="3829023"/>
            <a:ext cx="360247" cy="33272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8252" y="3815059"/>
            <a:ext cx="360247" cy="33272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17550" y="4017611"/>
            <a:ext cx="448090" cy="44809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65640" y="4017611"/>
            <a:ext cx="448090" cy="44809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13730" y="4017611"/>
            <a:ext cx="448090" cy="44809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1389" y="944100"/>
            <a:ext cx="424251" cy="44683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1389" y="1709590"/>
            <a:ext cx="345912" cy="294025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3657600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Perpetua Titling MT"/>
                <a:cs typeface="Perpetua Titling MT"/>
              </a:rPr>
              <a:t>Sundew</a:t>
            </a:r>
            <a:endParaRPr lang="en-US" sz="2800" dirty="0">
              <a:latin typeface="Perpetua Titling MT"/>
              <a:cs typeface="Perpetua Titling M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23220"/>
            <a:ext cx="3657600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 Black"/>
                <a:cs typeface="Arial Black"/>
              </a:rPr>
              <a:t>Move forward: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Growth: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Seeds: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Disperse:</a:t>
            </a:r>
            <a:endParaRPr lang="en-US" sz="1000" dirty="0" smtClean="0">
              <a:latin typeface="Arial Black"/>
              <a:cs typeface="Arial Black"/>
            </a:endParaRPr>
          </a:p>
          <a:p>
            <a:endParaRPr lang="en-US" sz="2800" dirty="0" smtClean="0">
              <a:latin typeface="Arial Black"/>
              <a:cs typeface="Arial Black"/>
            </a:endParaRPr>
          </a:p>
          <a:p>
            <a:r>
              <a:rPr lang="en-US" sz="2800" dirty="0" smtClean="0">
                <a:latin typeface="Arial Black"/>
                <a:cs typeface="Arial Black"/>
              </a:rPr>
              <a:t>Move backward: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Herbivory: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Disease: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Fire: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Drought: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Human disturbance:</a:t>
            </a:r>
          </a:p>
          <a:p>
            <a:endParaRPr lang="en-US" sz="1000" dirty="0" smtClean="0">
              <a:latin typeface="Arial Black"/>
              <a:cs typeface="Arial Black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140" y="1390935"/>
            <a:ext cx="379519" cy="2795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575" y="1390935"/>
            <a:ext cx="379519" cy="2795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140" y="944100"/>
            <a:ext cx="424251" cy="4468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391" y="944100"/>
            <a:ext cx="424251" cy="44683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730" y="1709590"/>
            <a:ext cx="345912" cy="2940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5500" y="1714977"/>
            <a:ext cx="345912" cy="2940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086" y="2881923"/>
            <a:ext cx="645112" cy="22794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137" y="3129401"/>
            <a:ext cx="316522" cy="31652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6137" y="3455692"/>
            <a:ext cx="298480" cy="37333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0575" y="3455692"/>
            <a:ext cx="298480" cy="37333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1952" y="3829023"/>
            <a:ext cx="360247" cy="33272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8252" y="3815059"/>
            <a:ext cx="360247" cy="33272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17550" y="4017611"/>
            <a:ext cx="448090" cy="44809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65640" y="4017611"/>
            <a:ext cx="448090" cy="44809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13730" y="4017611"/>
            <a:ext cx="448090" cy="44809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61820" y="4017611"/>
            <a:ext cx="448090" cy="44809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1389" y="944100"/>
            <a:ext cx="424251" cy="446835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3657600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Perpetua Titling MT"/>
                <a:cs typeface="Perpetua Titling MT"/>
              </a:rPr>
              <a:t>Mayapple</a:t>
            </a:r>
            <a:endParaRPr lang="en-US" sz="2800" dirty="0">
              <a:latin typeface="Perpetua Titling MT"/>
              <a:cs typeface="Perpetua Titling M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23220"/>
            <a:ext cx="3657600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 Black"/>
                <a:cs typeface="Arial Black"/>
              </a:rPr>
              <a:t>Move forward: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Growth: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Seeds: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Disperse:</a:t>
            </a:r>
            <a:endParaRPr lang="en-US" sz="1000" dirty="0" smtClean="0">
              <a:latin typeface="Arial Black"/>
              <a:cs typeface="Arial Black"/>
            </a:endParaRPr>
          </a:p>
          <a:p>
            <a:endParaRPr lang="en-US" sz="2800" dirty="0" smtClean="0">
              <a:latin typeface="Arial Black"/>
              <a:cs typeface="Arial Black"/>
            </a:endParaRPr>
          </a:p>
          <a:p>
            <a:r>
              <a:rPr lang="en-US" sz="2800" dirty="0" smtClean="0">
                <a:latin typeface="Arial Black"/>
                <a:cs typeface="Arial Black"/>
              </a:rPr>
              <a:t>Move backward: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Herbivory: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Disease: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Fire: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Drought: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Human disturbance:</a:t>
            </a:r>
          </a:p>
          <a:p>
            <a:endParaRPr lang="en-US" sz="1000" dirty="0" smtClean="0">
              <a:latin typeface="Arial Black"/>
              <a:cs typeface="Arial Black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140" y="1390935"/>
            <a:ext cx="379519" cy="2795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575" y="1390935"/>
            <a:ext cx="379519" cy="2795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140" y="944100"/>
            <a:ext cx="424251" cy="4468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391" y="944100"/>
            <a:ext cx="424251" cy="44683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730" y="1709590"/>
            <a:ext cx="345912" cy="2940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5500" y="1714977"/>
            <a:ext cx="345912" cy="2940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086" y="2881923"/>
            <a:ext cx="645112" cy="22794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8010" y="2881923"/>
            <a:ext cx="645112" cy="22794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137" y="3129401"/>
            <a:ext cx="316522" cy="31652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7391" y="3129401"/>
            <a:ext cx="316522" cy="31652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6137" y="3455692"/>
            <a:ext cx="298480" cy="37333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0575" y="3455692"/>
            <a:ext cx="298480" cy="37333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1952" y="3829023"/>
            <a:ext cx="360247" cy="33272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17550" y="4017611"/>
            <a:ext cx="448090" cy="44809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65640" y="4017611"/>
            <a:ext cx="448090" cy="44809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13730" y="4017611"/>
            <a:ext cx="448090" cy="44809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61820" y="4017611"/>
            <a:ext cx="448090" cy="44809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1389" y="944100"/>
            <a:ext cx="424251" cy="44683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8499" y="3129401"/>
            <a:ext cx="316522" cy="31652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0474" y="944100"/>
            <a:ext cx="424251" cy="446835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3657600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Perpetua Titling MT"/>
                <a:cs typeface="Perpetua Titling MT"/>
              </a:rPr>
              <a:t>Goldenrod</a:t>
            </a:r>
            <a:endParaRPr lang="en-US" sz="2800" dirty="0">
              <a:latin typeface="Perpetua Titling MT"/>
              <a:cs typeface="Perpetua Titling M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23220"/>
            <a:ext cx="3657600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 Black"/>
                <a:cs typeface="Arial Black"/>
              </a:rPr>
              <a:t>Move forward: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Growth: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Seeds: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Disperse:</a:t>
            </a:r>
            <a:endParaRPr lang="en-US" sz="1000" dirty="0" smtClean="0">
              <a:latin typeface="Arial Black"/>
              <a:cs typeface="Arial Black"/>
            </a:endParaRPr>
          </a:p>
          <a:p>
            <a:endParaRPr lang="en-US" sz="2800" dirty="0" smtClean="0">
              <a:latin typeface="Arial Black"/>
              <a:cs typeface="Arial Black"/>
            </a:endParaRPr>
          </a:p>
          <a:p>
            <a:r>
              <a:rPr lang="en-US" sz="2800" dirty="0" smtClean="0">
                <a:latin typeface="Arial Black"/>
                <a:cs typeface="Arial Black"/>
              </a:rPr>
              <a:t>Move backward: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Herbivory: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Disease: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Fire: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Drought: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Human disturbance:</a:t>
            </a:r>
          </a:p>
          <a:p>
            <a:endParaRPr lang="en-US" sz="1000" dirty="0" smtClean="0">
              <a:latin typeface="Arial Black"/>
              <a:cs typeface="Arial Black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140" y="1390935"/>
            <a:ext cx="379519" cy="2795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575" y="1390935"/>
            <a:ext cx="379519" cy="2795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010" y="1390935"/>
            <a:ext cx="379519" cy="2795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4924" y="1390935"/>
            <a:ext cx="379519" cy="2795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140" y="944100"/>
            <a:ext cx="424251" cy="4468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391" y="944100"/>
            <a:ext cx="424251" cy="44683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730" y="1709590"/>
            <a:ext cx="345912" cy="2940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5500" y="1714977"/>
            <a:ext cx="345912" cy="2940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086" y="2881923"/>
            <a:ext cx="645112" cy="22794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8010" y="2881923"/>
            <a:ext cx="645112" cy="22794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3122" y="2881923"/>
            <a:ext cx="645112" cy="22794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137" y="3129401"/>
            <a:ext cx="316522" cy="31652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7391" y="3129401"/>
            <a:ext cx="316522" cy="31652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6137" y="3455692"/>
            <a:ext cx="298480" cy="37333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1952" y="3829023"/>
            <a:ext cx="360247" cy="33272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17550" y="4017611"/>
            <a:ext cx="448090" cy="44809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65640" y="4017611"/>
            <a:ext cx="448090" cy="44809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13730" y="4017611"/>
            <a:ext cx="448090" cy="44809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1389" y="944100"/>
            <a:ext cx="424251" cy="446835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0474" y="944100"/>
            <a:ext cx="424251" cy="446835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7780" y="944100"/>
            <a:ext cx="424251" cy="44683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125450"/>
            <a:ext cx="3657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latin typeface="Arial Black"/>
                <a:cs typeface="Arial Black"/>
              </a:rPr>
              <a:t>Depford</a:t>
            </a:r>
            <a:r>
              <a:rPr lang="en-US" sz="4400" dirty="0" smtClean="0">
                <a:latin typeface="Arial Black"/>
                <a:cs typeface="Arial Black"/>
              </a:rPr>
              <a:t> pink</a:t>
            </a:r>
            <a:endParaRPr lang="en-US" sz="4400" dirty="0">
              <a:latin typeface="Arial Black"/>
              <a:cs typeface="Arial Black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65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Arial Black"/>
                <a:cs typeface="Arial Black"/>
              </a:rPr>
              <a:t>Native</a:t>
            </a:r>
            <a:endParaRPr lang="en-US" sz="4400" dirty="0">
              <a:latin typeface="Arial Black"/>
              <a:cs typeface="Arial Black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t="7270"/>
          <a:stretch>
            <a:fillRect/>
          </a:stretch>
        </p:blipFill>
        <p:spPr>
          <a:xfrm>
            <a:off x="0" y="776981"/>
            <a:ext cx="3657600" cy="2397314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3657600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Perpetua Titling MT"/>
                <a:cs typeface="Perpetua Titling MT"/>
              </a:rPr>
              <a:t>Sassafras</a:t>
            </a:r>
            <a:endParaRPr lang="en-US" sz="2800" dirty="0">
              <a:latin typeface="Perpetua Titling MT"/>
              <a:cs typeface="Perpetua Titling M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23220"/>
            <a:ext cx="3657600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 Black"/>
                <a:cs typeface="Arial Black"/>
              </a:rPr>
              <a:t>Move forward: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Growth: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Seeds: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Disperse:</a:t>
            </a:r>
            <a:endParaRPr lang="en-US" sz="1000" dirty="0" smtClean="0">
              <a:latin typeface="Arial Black"/>
              <a:cs typeface="Arial Black"/>
            </a:endParaRPr>
          </a:p>
          <a:p>
            <a:endParaRPr lang="en-US" sz="2800" dirty="0" smtClean="0">
              <a:latin typeface="Arial Black"/>
              <a:cs typeface="Arial Black"/>
            </a:endParaRPr>
          </a:p>
          <a:p>
            <a:r>
              <a:rPr lang="en-US" sz="2800" dirty="0" smtClean="0">
                <a:latin typeface="Arial Black"/>
                <a:cs typeface="Arial Black"/>
              </a:rPr>
              <a:t>Move backward: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Herbivory: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Disease: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Fire: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Drought: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Human disturbance:</a:t>
            </a:r>
          </a:p>
          <a:p>
            <a:endParaRPr lang="en-US" sz="1000" dirty="0" smtClean="0">
              <a:latin typeface="Arial Black"/>
              <a:cs typeface="Arial Black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140" y="1390935"/>
            <a:ext cx="379519" cy="2795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575" y="1390935"/>
            <a:ext cx="379519" cy="2795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010" y="1390935"/>
            <a:ext cx="379519" cy="2795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140" y="944100"/>
            <a:ext cx="424251" cy="4468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391" y="944100"/>
            <a:ext cx="424251" cy="44683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730" y="1709590"/>
            <a:ext cx="345912" cy="2940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5500" y="1714977"/>
            <a:ext cx="345912" cy="2940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086" y="2881923"/>
            <a:ext cx="645112" cy="22794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8010" y="2881923"/>
            <a:ext cx="645112" cy="22794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3122" y="2881923"/>
            <a:ext cx="645112" cy="2279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8234" y="2881923"/>
            <a:ext cx="645112" cy="22794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137" y="3129401"/>
            <a:ext cx="316522" cy="31652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7391" y="3129401"/>
            <a:ext cx="316522" cy="31652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6137" y="3455692"/>
            <a:ext cx="298480" cy="37333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0575" y="3455692"/>
            <a:ext cx="298480" cy="37333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1952" y="3829023"/>
            <a:ext cx="360247" cy="33272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8252" y="3815059"/>
            <a:ext cx="360247" cy="33272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17550" y="4017611"/>
            <a:ext cx="448090" cy="44809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65640" y="4017611"/>
            <a:ext cx="448090" cy="44809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13730" y="4017611"/>
            <a:ext cx="448090" cy="44809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1389" y="944100"/>
            <a:ext cx="424251" cy="44683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1389" y="1709590"/>
            <a:ext cx="345912" cy="294025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0474" y="944100"/>
            <a:ext cx="424251" cy="446835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3657600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Perpetua Titling MT"/>
                <a:cs typeface="Perpetua Titling MT"/>
              </a:rPr>
              <a:t>Buttonbush</a:t>
            </a:r>
            <a:endParaRPr lang="en-US" sz="2800" dirty="0">
              <a:latin typeface="Perpetua Titling MT"/>
              <a:cs typeface="Perpetua Titling M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23220"/>
            <a:ext cx="3657600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 Black"/>
                <a:cs typeface="Arial Black"/>
              </a:rPr>
              <a:t>Move forward: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Growth: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Seeds: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Disperse:</a:t>
            </a:r>
            <a:endParaRPr lang="en-US" sz="1000" dirty="0" smtClean="0">
              <a:latin typeface="Arial Black"/>
              <a:cs typeface="Arial Black"/>
            </a:endParaRPr>
          </a:p>
          <a:p>
            <a:endParaRPr lang="en-US" sz="2800" dirty="0" smtClean="0">
              <a:latin typeface="Arial Black"/>
              <a:cs typeface="Arial Black"/>
            </a:endParaRPr>
          </a:p>
          <a:p>
            <a:r>
              <a:rPr lang="en-US" sz="2800" dirty="0" smtClean="0">
                <a:latin typeface="Arial Black"/>
                <a:cs typeface="Arial Black"/>
              </a:rPr>
              <a:t>Move backward: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Herbivory: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Disease: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Fire: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Drought: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Human disturbance:</a:t>
            </a:r>
          </a:p>
          <a:p>
            <a:endParaRPr lang="en-US" sz="1000" dirty="0" smtClean="0">
              <a:latin typeface="Arial Black"/>
              <a:cs typeface="Arial Black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140" y="1390935"/>
            <a:ext cx="379519" cy="2795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575" y="1390935"/>
            <a:ext cx="379519" cy="2795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010" y="1390935"/>
            <a:ext cx="379519" cy="2795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140" y="944100"/>
            <a:ext cx="424251" cy="4468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391" y="944100"/>
            <a:ext cx="424251" cy="44683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730" y="1709590"/>
            <a:ext cx="345912" cy="2940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5500" y="1714977"/>
            <a:ext cx="345912" cy="2940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086" y="2881923"/>
            <a:ext cx="645112" cy="22794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8010" y="2881923"/>
            <a:ext cx="645112" cy="22794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3122" y="2881923"/>
            <a:ext cx="645112" cy="22794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137" y="3129401"/>
            <a:ext cx="316522" cy="31652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7391" y="3129401"/>
            <a:ext cx="316522" cy="31652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6137" y="3455692"/>
            <a:ext cx="298480" cy="37333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0575" y="3455692"/>
            <a:ext cx="298480" cy="37333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1952" y="3829023"/>
            <a:ext cx="360247" cy="33272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8252" y="3815059"/>
            <a:ext cx="360247" cy="33272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17550" y="4017611"/>
            <a:ext cx="448090" cy="44809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65640" y="4017611"/>
            <a:ext cx="448090" cy="44809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13730" y="4017611"/>
            <a:ext cx="448090" cy="44809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61820" y="4017611"/>
            <a:ext cx="448090" cy="44809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1389" y="944100"/>
            <a:ext cx="424251" cy="44683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1389" y="1709590"/>
            <a:ext cx="345912" cy="29402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1718" y="3455692"/>
            <a:ext cx="298480" cy="373331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0474" y="944100"/>
            <a:ext cx="424251" cy="446835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3657600" cy="47705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dirty="0" smtClean="0">
                <a:latin typeface="Perpetua Titling MT"/>
                <a:cs typeface="Perpetua Titling MT"/>
              </a:rPr>
              <a:t>Purple Coneflower</a:t>
            </a:r>
            <a:endParaRPr lang="en-US" sz="2500" dirty="0">
              <a:latin typeface="Perpetua Titling MT"/>
              <a:cs typeface="Perpetua Titling M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23220"/>
            <a:ext cx="3657600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 Black"/>
                <a:cs typeface="Arial Black"/>
              </a:rPr>
              <a:t>Move forward: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Growth: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Seeds: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Disperse:</a:t>
            </a:r>
            <a:endParaRPr lang="en-US" sz="1000" dirty="0" smtClean="0">
              <a:latin typeface="Arial Black"/>
              <a:cs typeface="Arial Black"/>
            </a:endParaRPr>
          </a:p>
          <a:p>
            <a:endParaRPr lang="en-US" sz="2800" dirty="0" smtClean="0">
              <a:latin typeface="Arial Black"/>
              <a:cs typeface="Arial Black"/>
            </a:endParaRPr>
          </a:p>
          <a:p>
            <a:r>
              <a:rPr lang="en-US" sz="2800" dirty="0" smtClean="0">
                <a:latin typeface="Arial Black"/>
                <a:cs typeface="Arial Black"/>
              </a:rPr>
              <a:t>Move backward: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Herbivory: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Disease: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Fire: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Drought: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Human disturbance:</a:t>
            </a:r>
          </a:p>
          <a:p>
            <a:endParaRPr lang="en-US" sz="1000" dirty="0" smtClean="0">
              <a:latin typeface="Arial Black"/>
              <a:cs typeface="Arial Black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140" y="1390935"/>
            <a:ext cx="379519" cy="2795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575" y="1390935"/>
            <a:ext cx="379519" cy="2795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010" y="1390935"/>
            <a:ext cx="379519" cy="2795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4924" y="1390935"/>
            <a:ext cx="379519" cy="2795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140" y="944100"/>
            <a:ext cx="424251" cy="4468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391" y="944100"/>
            <a:ext cx="424251" cy="44683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730" y="1709590"/>
            <a:ext cx="345912" cy="2940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5500" y="1714977"/>
            <a:ext cx="345912" cy="2940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086" y="2881923"/>
            <a:ext cx="645112" cy="22794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8010" y="2881923"/>
            <a:ext cx="645112" cy="22794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3122" y="2881923"/>
            <a:ext cx="645112" cy="22794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137" y="3129401"/>
            <a:ext cx="316522" cy="31652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7391" y="3129401"/>
            <a:ext cx="316522" cy="31652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6137" y="3455692"/>
            <a:ext cx="298480" cy="37333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1952" y="3829023"/>
            <a:ext cx="360247" cy="33272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8252" y="3815059"/>
            <a:ext cx="360247" cy="33272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17550" y="4017611"/>
            <a:ext cx="448090" cy="44809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65640" y="4017611"/>
            <a:ext cx="448090" cy="44809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1389" y="944100"/>
            <a:ext cx="424251" cy="44683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1389" y="1709590"/>
            <a:ext cx="345912" cy="294025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3657600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Perpetua Titling MT"/>
                <a:cs typeface="Perpetua Titling MT"/>
              </a:rPr>
              <a:t>Swamp Milkweed</a:t>
            </a:r>
            <a:endParaRPr lang="en-US" sz="2800" dirty="0">
              <a:latin typeface="Perpetua Titling MT"/>
              <a:cs typeface="Perpetua Titling M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23220"/>
            <a:ext cx="3657600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 Black"/>
                <a:cs typeface="Arial Black"/>
              </a:rPr>
              <a:t>Move forward: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Growth: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Seeds: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Disperse:</a:t>
            </a:r>
            <a:endParaRPr lang="en-US" sz="1000" dirty="0" smtClean="0">
              <a:latin typeface="Arial Black"/>
              <a:cs typeface="Arial Black"/>
            </a:endParaRPr>
          </a:p>
          <a:p>
            <a:endParaRPr lang="en-US" sz="2800" dirty="0" smtClean="0">
              <a:latin typeface="Arial Black"/>
              <a:cs typeface="Arial Black"/>
            </a:endParaRPr>
          </a:p>
          <a:p>
            <a:r>
              <a:rPr lang="en-US" sz="2800" dirty="0" smtClean="0">
                <a:latin typeface="Arial Black"/>
                <a:cs typeface="Arial Black"/>
              </a:rPr>
              <a:t>Move backward: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Herbivory: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Disease: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Fire: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Drought: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Human disturbance:</a:t>
            </a:r>
          </a:p>
          <a:p>
            <a:endParaRPr lang="en-US" sz="1000" dirty="0" smtClean="0">
              <a:latin typeface="Arial Black"/>
              <a:cs typeface="Arial Black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140" y="1390935"/>
            <a:ext cx="379519" cy="2795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575" y="1390935"/>
            <a:ext cx="379519" cy="2795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140" y="944100"/>
            <a:ext cx="424251" cy="4468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391" y="944100"/>
            <a:ext cx="424251" cy="44683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730" y="1709590"/>
            <a:ext cx="345912" cy="2940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5500" y="1714977"/>
            <a:ext cx="345912" cy="2940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086" y="2881923"/>
            <a:ext cx="645112" cy="22794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8010" y="2881923"/>
            <a:ext cx="645112" cy="22794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3122" y="2881923"/>
            <a:ext cx="645112" cy="22794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137" y="3129401"/>
            <a:ext cx="316522" cy="31652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6137" y="3455692"/>
            <a:ext cx="298480" cy="37333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0575" y="3455692"/>
            <a:ext cx="298480" cy="37333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1952" y="3829023"/>
            <a:ext cx="360247" cy="33272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8252" y="3815059"/>
            <a:ext cx="360247" cy="33272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17550" y="4017611"/>
            <a:ext cx="448090" cy="44809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65640" y="4017611"/>
            <a:ext cx="448090" cy="44809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13730" y="4017611"/>
            <a:ext cx="448090" cy="44809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61820" y="4017611"/>
            <a:ext cx="448090" cy="44809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1389" y="944100"/>
            <a:ext cx="424251" cy="44683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1389" y="1709590"/>
            <a:ext cx="345912" cy="29402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4924" y="1714977"/>
            <a:ext cx="345912" cy="29402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1718" y="3455692"/>
            <a:ext cx="298480" cy="373331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3657600" cy="49244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>
                <a:latin typeface="Perpetua Titling MT"/>
                <a:cs typeface="Perpetua Titling MT"/>
              </a:rPr>
              <a:t>Common Milkweed</a:t>
            </a:r>
            <a:endParaRPr lang="en-US" sz="2600" dirty="0">
              <a:latin typeface="Perpetua Titling MT"/>
              <a:cs typeface="Perpetua Titling M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23220"/>
            <a:ext cx="3657600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 Black"/>
                <a:cs typeface="Arial Black"/>
              </a:rPr>
              <a:t>Move forward: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Growth: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Seeds: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Disperse:</a:t>
            </a:r>
            <a:endParaRPr lang="en-US" sz="1000" dirty="0" smtClean="0">
              <a:latin typeface="Arial Black"/>
              <a:cs typeface="Arial Black"/>
            </a:endParaRPr>
          </a:p>
          <a:p>
            <a:endParaRPr lang="en-US" sz="2800" dirty="0" smtClean="0">
              <a:latin typeface="Arial Black"/>
              <a:cs typeface="Arial Black"/>
            </a:endParaRPr>
          </a:p>
          <a:p>
            <a:r>
              <a:rPr lang="en-US" sz="2800" dirty="0" smtClean="0">
                <a:latin typeface="Arial Black"/>
                <a:cs typeface="Arial Black"/>
              </a:rPr>
              <a:t>Move backward: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Herbivory: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Disease: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Fire: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Drought: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Human disturbance:</a:t>
            </a:r>
          </a:p>
          <a:p>
            <a:endParaRPr lang="en-US" sz="1000" dirty="0" smtClean="0">
              <a:latin typeface="Arial Black"/>
              <a:cs typeface="Arial Black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140" y="1390935"/>
            <a:ext cx="379519" cy="2795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575" y="1390935"/>
            <a:ext cx="379519" cy="2795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140" y="944100"/>
            <a:ext cx="424251" cy="4468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391" y="944100"/>
            <a:ext cx="424251" cy="44683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730" y="1709590"/>
            <a:ext cx="345912" cy="2940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5500" y="1714977"/>
            <a:ext cx="345912" cy="2940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086" y="2881923"/>
            <a:ext cx="645112" cy="22794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8010" y="2881923"/>
            <a:ext cx="645112" cy="22794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3122" y="2881923"/>
            <a:ext cx="645112" cy="22794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137" y="3129401"/>
            <a:ext cx="316522" cy="31652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6137" y="3455692"/>
            <a:ext cx="298480" cy="37333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0575" y="3455692"/>
            <a:ext cx="298480" cy="37333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1952" y="3829023"/>
            <a:ext cx="360247" cy="33272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8252" y="3815059"/>
            <a:ext cx="360247" cy="33272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17550" y="4017611"/>
            <a:ext cx="448090" cy="44809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65640" y="4017611"/>
            <a:ext cx="448090" cy="44809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13730" y="4017611"/>
            <a:ext cx="448090" cy="44809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61820" y="4017611"/>
            <a:ext cx="448090" cy="44809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1389" y="944100"/>
            <a:ext cx="424251" cy="44683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1389" y="1709590"/>
            <a:ext cx="345912" cy="29402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4924" y="1714977"/>
            <a:ext cx="345912" cy="294025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0474" y="944100"/>
            <a:ext cx="424251" cy="446835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3657600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Perpetua Titling MT"/>
                <a:cs typeface="Perpetua Titling MT"/>
              </a:rPr>
              <a:t>Butterfly Weed</a:t>
            </a:r>
            <a:endParaRPr lang="en-US" sz="2800" dirty="0">
              <a:latin typeface="Perpetua Titling MT"/>
              <a:cs typeface="Perpetua Titling M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23220"/>
            <a:ext cx="3657600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 Black"/>
                <a:cs typeface="Arial Black"/>
              </a:rPr>
              <a:t>Move forward: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Growth: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Seeds: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Disperse:</a:t>
            </a:r>
            <a:endParaRPr lang="en-US" sz="1000" dirty="0" smtClean="0">
              <a:latin typeface="Arial Black"/>
              <a:cs typeface="Arial Black"/>
            </a:endParaRPr>
          </a:p>
          <a:p>
            <a:endParaRPr lang="en-US" sz="2800" dirty="0" smtClean="0">
              <a:latin typeface="Arial Black"/>
              <a:cs typeface="Arial Black"/>
            </a:endParaRPr>
          </a:p>
          <a:p>
            <a:r>
              <a:rPr lang="en-US" sz="2800" dirty="0" smtClean="0">
                <a:latin typeface="Arial Black"/>
                <a:cs typeface="Arial Black"/>
              </a:rPr>
              <a:t>Move backward: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Herbivory: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Disease: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Fire: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Drought: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Human disturbance:</a:t>
            </a:r>
          </a:p>
          <a:p>
            <a:endParaRPr lang="en-US" sz="1000" dirty="0" smtClean="0">
              <a:latin typeface="Arial Black"/>
              <a:cs typeface="Arial Black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140" y="1390935"/>
            <a:ext cx="379519" cy="2795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575" y="1390935"/>
            <a:ext cx="379519" cy="2795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140" y="944100"/>
            <a:ext cx="424251" cy="4468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391" y="944100"/>
            <a:ext cx="424251" cy="44683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730" y="1709590"/>
            <a:ext cx="345912" cy="2940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5500" y="1714977"/>
            <a:ext cx="345912" cy="2940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086" y="2881923"/>
            <a:ext cx="645112" cy="22794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8010" y="2881923"/>
            <a:ext cx="645112" cy="22794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3122" y="2881923"/>
            <a:ext cx="645112" cy="22794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137" y="3129401"/>
            <a:ext cx="316522" cy="31652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6137" y="3455692"/>
            <a:ext cx="298480" cy="37333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0575" y="3455692"/>
            <a:ext cx="298480" cy="37333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1952" y="3829023"/>
            <a:ext cx="360247" cy="33272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17550" y="4017611"/>
            <a:ext cx="448090" cy="44809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65640" y="4017611"/>
            <a:ext cx="448090" cy="44809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13730" y="4017611"/>
            <a:ext cx="448090" cy="44809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61820" y="4017611"/>
            <a:ext cx="448090" cy="44809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1389" y="944100"/>
            <a:ext cx="424251" cy="44683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1389" y="1709590"/>
            <a:ext cx="345912" cy="29402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4924" y="1714977"/>
            <a:ext cx="345912" cy="294025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0474" y="944100"/>
            <a:ext cx="424251" cy="446835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3657600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Perpetua Titling MT"/>
                <a:cs typeface="Perpetua Titling MT"/>
              </a:rPr>
              <a:t>Jack in the Pulpit</a:t>
            </a:r>
            <a:endParaRPr lang="en-US" sz="2800" dirty="0">
              <a:latin typeface="Perpetua Titling MT"/>
              <a:cs typeface="Perpetua Titling M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23220"/>
            <a:ext cx="3657600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 Black"/>
                <a:cs typeface="Arial Black"/>
              </a:rPr>
              <a:t>Move forward: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Growth: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Seeds: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Disperse:</a:t>
            </a:r>
            <a:endParaRPr lang="en-US" sz="1000" dirty="0" smtClean="0">
              <a:latin typeface="Arial Black"/>
              <a:cs typeface="Arial Black"/>
            </a:endParaRPr>
          </a:p>
          <a:p>
            <a:endParaRPr lang="en-US" sz="2800" dirty="0" smtClean="0">
              <a:latin typeface="Arial Black"/>
              <a:cs typeface="Arial Black"/>
            </a:endParaRPr>
          </a:p>
          <a:p>
            <a:r>
              <a:rPr lang="en-US" sz="2800" dirty="0" smtClean="0">
                <a:latin typeface="Arial Black"/>
                <a:cs typeface="Arial Black"/>
              </a:rPr>
              <a:t>Move backward: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Herbivory: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Disease: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Fire: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Drought: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Human disturbance:</a:t>
            </a:r>
          </a:p>
          <a:p>
            <a:endParaRPr lang="en-US" sz="1000" dirty="0" smtClean="0">
              <a:latin typeface="Arial Black"/>
              <a:cs typeface="Arial Black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140" y="1390935"/>
            <a:ext cx="379519" cy="2795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575" y="1390935"/>
            <a:ext cx="379519" cy="2795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010" y="1390935"/>
            <a:ext cx="379519" cy="2795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140" y="944100"/>
            <a:ext cx="424251" cy="4468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391" y="944100"/>
            <a:ext cx="424251" cy="44683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730" y="1709590"/>
            <a:ext cx="345912" cy="2940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5500" y="1714977"/>
            <a:ext cx="345912" cy="2940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086" y="2881923"/>
            <a:ext cx="645112" cy="22794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8010" y="2881923"/>
            <a:ext cx="645112" cy="22794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137" y="3129401"/>
            <a:ext cx="316522" cy="31652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6137" y="3455692"/>
            <a:ext cx="298480" cy="37333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0575" y="3455692"/>
            <a:ext cx="298480" cy="37333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1952" y="3829023"/>
            <a:ext cx="360247" cy="33272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8252" y="3815059"/>
            <a:ext cx="360247" cy="33272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17550" y="4017611"/>
            <a:ext cx="448090" cy="44809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65640" y="4017611"/>
            <a:ext cx="448090" cy="44809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13730" y="4017611"/>
            <a:ext cx="448090" cy="44809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61820" y="4017611"/>
            <a:ext cx="448090" cy="44809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1389" y="1709590"/>
            <a:ext cx="345912" cy="294025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3657600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Perpetua Titling MT"/>
                <a:cs typeface="Perpetua Titling MT"/>
              </a:rPr>
              <a:t>Cup Plant</a:t>
            </a:r>
            <a:endParaRPr lang="en-US" sz="2800" dirty="0">
              <a:latin typeface="Perpetua Titling MT"/>
              <a:cs typeface="Perpetua Titling M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23220"/>
            <a:ext cx="3657600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 Black"/>
                <a:cs typeface="Arial Black"/>
              </a:rPr>
              <a:t>Move forward: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Growth: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Seeds: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Disperse:</a:t>
            </a:r>
            <a:endParaRPr lang="en-US" sz="1000" dirty="0" smtClean="0">
              <a:latin typeface="Arial Black"/>
              <a:cs typeface="Arial Black"/>
            </a:endParaRPr>
          </a:p>
          <a:p>
            <a:endParaRPr lang="en-US" sz="2800" dirty="0" smtClean="0">
              <a:latin typeface="Arial Black"/>
              <a:cs typeface="Arial Black"/>
            </a:endParaRPr>
          </a:p>
          <a:p>
            <a:r>
              <a:rPr lang="en-US" sz="2800" dirty="0" smtClean="0">
                <a:latin typeface="Arial Black"/>
                <a:cs typeface="Arial Black"/>
              </a:rPr>
              <a:t>Move backward: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Herbivory: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Disease: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Fire: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Drought: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Human disturbance:</a:t>
            </a:r>
          </a:p>
          <a:p>
            <a:endParaRPr lang="en-US" sz="1000" dirty="0" smtClean="0">
              <a:latin typeface="Arial Black"/>
              <a:cs typeface="Arial Black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140" y="1390935"/>
            <a:ext cx="379519" cy="2795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575" y="1390935"/>
            <a:ext cx="379519" cy="2795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010" y="1390935"/>
            <a:ext cx="379519" cy="2795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140" y="944100"/>
            <a:ext cx="424251" cy="4468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391" y="944100"/>
            <a:ext cx="424251" cy="44683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730" y="1709590"/>
            <a:ext cx="345912" cy="2940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5500" y="1714977"/>
            <a:ext cx="345912" cy="2940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086" y="2881923"/>
            <a:ext cx="645112" cy="22794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8010" y="2881923"/>
            <a:ext cx="645112" cy="22794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137" y="3129401"/>
            <a:ext cx="316522" cy="31652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6137" y="3455692"/>
            <a:ext cx="298480" cy="37333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1952" y="3829023"/>
            <a:ext cx="360247" cy="33272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8252" y="3815059"/>
            <a:ext cx="360247" cy="33272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17550" y="4017611"/>
            <a:ext cx="448090" cy="44809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65640" y="4017611"/>
            <a:ext cx="448090" cy="44809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13730" y="4017611"/>
            <a:ext cx="448090" cy="44809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61820" y="4017611"/>
            <a:ext cx="448090" cy="44809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1389" y="944100"/>
            <a:ext cx="424251" cy="44683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1389" y="1709590"/>
            <a:ext cx="345912" cy="294025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0474" y="944100"/>
            <a:ext cx="424251" cy="446835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3657600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Perpetua Titling MT"/>
                <a:cs typeface="Perpetua Titling MT"/>
              </a:rPr>
              <a:t>PickerelWeed</a:t>
            </a:r>
            <a:endParaRPr lang="en-US" sz="2800" dirty="0">
              <a:latin typeface="Perpetua Titling MT"/>
              <a:cs typeface="Perpetua Titling M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23220"/>
            <a:ext cx="3657600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 Black"/>
                <a:cs typeface="Arial Black"/>
              </a:rPr>
              <a:t>Move forward: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Growth: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Seeds: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Disperse:</a:t>
            </a:r>
            <a:endParaRPr lang="en-US" sz="1000" dirty="0" smtClean="0">
              <a:latin typeface="Arial Black"/>
              <a:cs typeface="Arial Black"/>
            </a:endParaRPr>
          </a:p>
          <a:p>
            <a:endParaRPr lang="en-US" sz="2800" dirty="0" smtClean="0">
              <a:latin typeface="Arial Black"/>
              <a:cs typeface="Arial Black"/>
            </a:endParaRPr>
          </a:p>
          <a:p>
            <a:r>
              <a:rPr lang="en-US" sz="2800" dirty="0" smtClean="0">
                <a:latin typeface="Arial Black"/>
                <a:cs typeface="Arial Black"/>
              </a:rPr>
              <a:t>Move backward: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Herbivory: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Disease: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Fire: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Drought: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Human disturbance:</a:t>
            </a:r>
          </a:p>
          <a:p>
            <a:endParaRPr lang="en-US" sz="1000" dirty="0" smtClean="0">
              <a:latin typeface="Arial Black"/>
              <a:cs typeface="Arial Black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140" y="1390935"/>
            <a:ext cx="379519" cy="2795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575" y="1390935"/>
            <a:ext cx="379519" cy="2795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010" y="1390935"/>
            <a:ext cx="379519" cy="2795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140" y="944100"/>
            <a:ext cx="424251" cy="4468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391" y="944100"/>
            <a:ext cx="424251" cy="44683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730" y="1709590"/>
            <a:ext cx="345912" cy="2940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5500" y="1714977"/>
            <a:ext cx="345912" cy="2940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086" y="2881923"/>
            <a:ext cx="645112" cy="22794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8010" y="2881923"/>
            <a:ext cx="645112" cy="22794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3122" y="2881923"/>
            <a:ext cx="645112" cy="22794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137" y="3129401"/>
            <a:ext cx="316522" cy="31652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6137" y="3455692"/>
            <a:ext cx="298480" cy="37333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0575" y="3455692"/>
            <a:ext cx="298480" cy="37333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1952" y="3829023"/>
            <a:ext cx="360247" cy="33272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8252" y="3815059"/>
            <a:ext cx="360247" cy="33272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17550" y="4017611"/>
            <a:ext cx="448090" cy="44809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65640" y="4017611"/>
            <a:ext cx="448090" cy="44809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13730" y="4017611"/>
            <a:ext cx="448090" cy="44809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61820" y="4017611"/>
            <a:ext cx="448090" cy="44809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1389" y="944100"/>
            <a:ext cx="424251" cy="44683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1389" y="1709590"/>
            <a:ext cx="345912" cy="29402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1718" y="3455692"/>
            <a:ext cx="298480" cy="373331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0474" y="944100"/>
            <a:ext cx="424251" cy="446835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3657600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Perpetua Titling MT"/>
                <a:cs typeface="Perpetua Titling MT"/>
              </a:rPr>
              <a:t>Indian Pipe</a:t>
            </a:r>
            <a:endParaRPr lang="en-US" sz="2800" dirty="0">
              <a:latin typeface="Perpetua Titling MT"/>
              <a:cs typeface="Perpetua Titling M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23220"/>
            <a:ext cx="3657600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 Black"/>
                <a:cs typeface="Arial Black"/>
              </a:rPr>
              <a:t>Move forward: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Growth: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Seeds: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Disperse:</a:t>
            </a:r>
            <a:endParaRPr lang="en-US" sz="1000" dirty="0" smtClean="0">
              <a:latin typeface="Arial Black"/>
              <a:cs typeface="Arial Black"/>
            </a:endParaRPr>
          </a:p>
          <a:p>
            <a:endParaRPr lang="en-US" sz="2800" dirty="0" smtClean="0">
              <a:latin typeface="Arial Black"/>
              <a:cs typeface="Arial Black"/>
            </a:endParaRPr>
          </a:p>
          <a:p>
            <a:r>
              <a:rPr lang="en-US" sz="2800" dirty="0" smtClean="0">
                <a:latin typeface="Arial Black"/>
                <a:cs typeface="Arial Black"/>
              </a:rPr>
              <a:t>Move backward: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Herbivory: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Disease: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Fire: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Drought: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Human disturbance:</a:t>
            </a:r>
          </a:p>
          <a:p>
            <a:endParaRPr lang="en-US" sz="1000" dirty="0" smtClean="0">
              <a:latin typeface="Arial Black"/>
              <a:cs typeface="Arial Black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140" y="1390935"/>
            <a:ext cx="379519" cy="2795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575" y="1390935"/>
            <a:ext cx="379519" cy="2795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140" y="944100"/>
            <a:ext cx="424251" cy="4468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391" y="944100"/>
            <a:ext cx="424251" cy="44683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730" y="1709590"/>
            <a:ext cx="345912" cy="2940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5500" y="1714977"/>
            <a:ext cx="345912" cy="2940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086" y="2881923"/>
            <a:ext cx="645112" cy="22794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137" y="3129401"/>
            <a:ext cx="316522" cy="31652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952" y="3829023"/>
            <a:ext cx="360247" cy="33272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17550" y="4017611"/>
            <a:ext cx="448090" cy="44809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65640" y="4017611"/>
            <a:ext cx="448090" cy="44809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13730" y="4017611"/>
            <a:ext cx="448090" cy="44809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61820" y="4017611"/>
            <a:ext cx="448090" cy="44809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125450"/>
            <a:ext cx="3657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Arial Black"/>
                <a:cs typeface="Arial Black"/>
              </a:rPr>
              <a:t>Sugar maple</a:t>
            </a:r>
            <a:endParaRPr lang="en-US" sz="4400" dirty="0">
              <a:latin typeface="Arial Black"/>
              <a:cs typeface="Arial Black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65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Arial Black"/>
                <a:cs typeface="Arial Black"/>
              </a:rPr>
              <a:t>Native</a:t>
            </a:r>
            <a:endParaRPr lang="en-US" sz="4400" dirty="0">
              <a:latin typeface="Arial Black"/>
              <a:cs typeface="Arial Black"/>
            </a:endParaRPr>
          </a:p>
        </p:txBody>
      </p:sp>
      <p:pic>
        <p:nvPicPr>
          <p:cNvPr id="6" name="Picture 5" descr="Screen shot 2010-10-20 at 1.40.00 PM.png"/>
          <p:cNvPicPr>
            <a:picLocks noChangeAspect="1"/>
          </p:cNvPicPr>
          <p:nvPr/>
        </p:nvPicPr>
        <p:blipFill>
          <a:blip r:embed="rId2"/>
          <a:srcRect t="5838" b="9465"/>
          <a:stretch>
            <a:fillRect/>
          </a:stretch>
        </p:blipFill>
        <p:spPr>
          <a:xfrm>
            <a:off x="0" y="835787"/>
            <a:ext cx="3657600" cy="2312657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3657600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Perpetua Titling MT"/>
                <a:cs typeface="Perpetua Titling MT"/>
              </a:rPr>
              <a:t>Depford</a:t>
            </a:r>
            <a:r>
              <a:rPr lang="en-US" sz="2800" dirty="0" smtClean="0">
                <a:latin typeface="Perpetua Titling MT"/>
                <a:cs typeface="Perpetua Titling MT"/>
              </a:rPr>
              <a:t> Pink</a:t>
            </a:r>
            <a:endParaRPr lang="en-US" sz="2800" dirty="0">
              <a:latin typeface="Perpetua Titling MT"/>
              <a:cs typeface="Perpetua Titling M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23220"/>
            <a:ext cx="3657600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 Black"/>
                <a:cs typeface="Arial Black"/>
              </a:rPr>
              <a:t>Move forward: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Growth: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Seeds: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Disperse:</a:t>
            </a:r>
            <a:endParaRPr lang="en-US" sz="1000" dirty="0" smtClean="0">
              <a:latin typeface="Arial Black"/>
              <a:cs typeface="Arial Black"/>
            </a:endParaRPr>
          </a:p>
          <a:p>
            <a:endParaRPr lang="en-US" sz="2800" dirty="0" smtClean="0">
              <a:latin typeface="Arial Black"/>
              <a:cs typeface="Arial Black"/>
            </a:endParaRPr>
          </a:p>
          <a:p>
            <a:r>
              <a:rPr lang="en-US" sz="2800" dirty="0" smtClean="0">
                <a:latin typeface="Arial Black"/>
                <a:cs typeface="Arial Black"/>
              </a:rPr>
              <a:t>Move backward: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Herbivory: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Disease: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Fire: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Drought: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Human disturbance:</a:t>
            </a:r>
          </a:p>
          <a:p>
            <a:endParaRPr lang="en-US" sz="1000" dirty="0" smtClean="0">
              <a:latin typeface="Arial Black"/>
              <a:cs typeface="Arial Black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140" y="1390935"/>
            <a:ext cx="379519" cy="2795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575" y="1390935"/>
            <a:ext cx="379519" cy="2795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010" y="1390935"/>
            <a:ext cx="379519" cy="2795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140" y="944100"/>
            <a:ext cx="424251" cy="4468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391" y="944100"/>
            <a:ext cx="424251" cy="44683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730" y="1709590"/>
            <a:ext cx="345912" cy="2940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5500" y="1714977"/>
            <a:ext cx="345912" cy="2940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086" y="2881923"/>
            <a:ext cx="645112" cy="22794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8010" y="2881923"/>
            <a:ext cx="645112" cy="22794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3122" y="2881923"/>
            <a:ext cx="645112" cy="2279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8234" y="2881923"/>
            <a:ext cx="645112" cy="22794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137" y="3129401"/>
            <a:ext cx="316522" cy="31652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7391" y="3129401"/>
            <a:ext cx="316522" cy="31652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6137" y="3455692"/>
            <a:ext cx="298480" cy="37333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0575" y="3455692"/>
            <a:ext cx="298480" cy="37333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1952" y="3829023"/>
            <a:ext cx="360247" cy="33272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8252" y="3815059"/>
            <a:ext cx="360247" cy="33272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17550" y="4017611"/>
            <a:ext cx="448090" cy="44809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65640" y="4017611"/>
            <a:ext cx="448090" cy="44809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13730" y="4017611"/>
            <a:ext cx="448090" cy="44809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61820" y="4017611"/>
            <a:ext cx="448090" cy="44809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1389" y="944100"/>
            <a:ext cx="424251" cy="44683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1389" y="1709590"/>
            <a:ext cx="345912" cy="294025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3657600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Perpetua Titling MT"/>
                <a:cs typeface="Perpetua Titling MT"/>
              </a:rPr>
              <a:t>Black-Eyed Susan</a:t>
            </a:r>
            <a:endParaRPr lang="en-US" sz="2800" dirty="0">
              <a:latin typeface="Perpetua Titling MT"/>
              <a:cs typeface="Perpetua Titling M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23220"/>
            <a:ext cx="3657600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 Black"/>
                <a:cs typeface="Arial Black"/>
              </a:rPr>
              <a:t>Move forward: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Growth: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Seeds: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Disperse:</a:t>
            </a:r>
            <a:endParaRPr lang="en-US" sz="1000" dirty="0" smtClean="0">
              <a:latin typeface="Arial Black"/>
              <a:cs typeface="Arial Black"/>
            </a:endParaRPr>
          </a:p>
          <a:p>
            <a:endParaRPr lang="en-US" sz="2800" dirty="0" smtClean="0">
              <a:latin typeface="Arial Black"/>
              <a:cs typeface="Arial Black"/>
            </a:endParaRPr>
          </a:p>
          <a:p>
            <a:r>
              <a:rPr lang="en-US" sz="2800" dirty="0" smtClean="0">
                <a:latin typeface="Arial Black"/>
                <a:cs typeface="Arial Black"/>
              </a:rPr>
              <a:t>Move backward: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Herbivory: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Disease: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Fire: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Drought: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Human disturbance:</a:t>
            </a:r>
          </a:p>
          <a:p>
            <a:endParaRPr lang="en-US" sz="1000" dirty="0" smtClean="0">
              <a:latin typeface="Arial Black"/>
              <a:cs typeface="Arial Black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140" y="1390935"/>
            <a:ext cx="379519" cy="2795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575" y="1390935"/>
            <a:ext cx="379519" cy="2795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010" y="1390935"/>
            <a:ext cx="379519" cy="2795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4924" y="1390935"/>
            <a:ext cx="379519" cy="2795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140" y="944100"/>
            <a:ext cx="424251" cy="4468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391" y="944100"/>
            <a:ext cx="424251" cy="44683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730" y="1709590"/>
            <a:ext cx="345912" cy="2940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5500" y="1714977"/>
            <a:ext cx="345912" cy="2940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086" y="2881923"/>
            <a:ext cx="645112" cy="22794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8010" y="2881923"/>
            <a:ext cx="645112" cy="22794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3122" y="2881923"/>
            <a:ext cx="645112" cy="2279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8234" y="2881923"/>
            <a:ext cx="645112" cy="22794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137" y="3129401"/>
            <a:ext cx="316522" cy="31652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7391" y="3129401"/>
            <a:ext cx="316522" cy="31652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6137" y="3455692"/>
            <a:ext cx="298480" cy="37333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1952" y="3829023"/>
            <a:ext cx="360247" cy="33272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8252" y="3815059"/>
            <a:ext cx="360247" cy="33272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17550" y="4017611"/>
            <a:ext cx="448090" cy="44809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65640" y="4017611"/>
            <a:ext cx="448090" cy="44809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13730" y="4017611"/>
            <a:ext cx="448090" cy="44809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1389" y="944100"/>
            <a:ext cx="424251" cy="44683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1389" y="1709590"/>
            <a:ext cx="345912" cy="294025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3657600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Perpetua Titling MT"/>
                <a:cs typeface="Perpetua Titling MT"/>
              </a:rPr>
              <a:t>Autumn Olive</a:t>
            </a:r>
            <a:endParaRPr lang="en-US" sz="2800" dirty="0">
              <a:latin typeface="Perpetua Titling MT"/>
              <a:cs typeface="Perpetua Titling M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23220"/>
            <a:ext cx="3657600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 Black"/>
                <a:cs typeface="Arial Black"/>
              </a:rPr>
              <a:t>Move forward: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Growth: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Seeds: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Disperse:</a:t>
            </a:r>
            <a:endParaRPr lang="en-US" sz="1000" dirty="0" smtClean="0">
              <a:latin typeface="Arial Black"/>
              <a:cs typeface="Arial Black"/>
            </a:endParaRPr>
          </a:p>
          <a:p>
            <a:endParaRPr lang="en-US" sz="2800" dirty="0" smtClean="0">
              <a:latin typeface="Arial Black"/>
              <a:cs typeface="Arial Black"/>
            </a:endParaRPr>
          </a:p>
          <a:p>
            <a:r>
              <a:rPr lang="en-US" sz="2800" dirty="0" smtClean="0">
                <a:latin typeface="Arial Black"/>
                <a:cs typeface="Arial Black"/>
              </a:rPr>
              <a:t>Move backward: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Herbivory: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Disease: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Fire: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Drought: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Human disturbance:</a:t>
            </a:r>
          </a:p>
          <a:p>
            <a:endParaRPr lang="en-US" sz="1000" dirty="0" smtClean="0">
              <a:latin typeface="Arial Black"/>
              <a:cs typeface="Arial Black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140" y="1390935"/>
            <a:ext cx="379519" cy="2795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575" y="1390935"/>
            <a:ext cx="379519" cy="2795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010" y="1390935"/>
            <a:ext cx="379519" cy="2795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4924" y="1390935"/>
            <a:ext cx="379519" cy="2795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140" y="944100"/>
            <a:ext cx="424251" cy="4468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391" y="944100"/>
            <a:ext cx="424251" cy="44683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730" y="1709590"/>
            <a:ext cx="345912" cy="2940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5500" y="1714977"/>
            <a:ext cx="345912" cy="2940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086" y="2881923"/>
            <a:ext cx="645112" cy="22794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8010" y="2881923"/>
            <a:ext cx="645112" cy="22794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137" y="3129401"/>
            <a:ext cx="316522" cy="31652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6137" y="3455692"/>
            <a:ext cx="298480" cy="37333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0575" y="3455692"/>
            <a:ext cx="298480" cy="37333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1952" y="3829023"/>
            <a:ext cx="360247" cy="33272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17550" y="4017611"/>
            <a:ext cx="448090" cy="44809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1389" y="944100"/>
            <a:ext cx="424251" cy="44683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1389" y="1709590"/>
            <a:ext cx="345912" cy="29402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1320" y="1390935"/>
            <a:ext cx="379519" cy="27957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4924" y="1714977"/>
            <a:ext cx="345912" cy="29402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4443" y="1709590"/>
            <a:ext cx="345912" cy="29402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1718" y="3455692"/>
            <a:ext cx="298480" cy="373331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0474" y="944100"/>
            <a:ext cx="424251" cy="446835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7780" y="944100"/>
            <a:ext cx="424251" cy="446835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3657600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Perpetua Titling MT"/>
                <a:cs typeface="Perpetua Titling MT"/>
              </a:rPr>
              <a:t>Watermilfoil</a:t>
            </a:r>
            <a:endParaRPr lang="en-US" sz="2800" dirty="0">
              <a:latin typeface="Perpetua Titling MT"/>
              <a:cs typeface="Perpetua Titling M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23220"/>
            <a:ext cx="3657600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 Black"/>
                <a:cs typeface="Arial Black"/>
              </a:rPr>
              <a:t>Move forward: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Growth: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Seeds: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Disperse:</a:t>
            </a:r>
            <a:endParaRPr lang="en-US" sz="1000" dirty="0" smtClean="0">
              <a:latin typeface="Arial Black"/>
              <a:cs typeface="Arial Black"/>
            </a:endParaRPr>
          </a:p>
          <a:p>
            <a:endParaRPr lang="en-US" sz="2800" dirty="0" smtClean="0">
              <a:latin typeface="Arial Black"/>
              <a:cs typeface="Arial Black"/>
            </a:endParaRPr>
          </a:p>
          <a:p>
            <a:r>
              <a:rPr lang="en-US" sz="2800" dirty="0" smtClean="0">
                <a:latin typeface="Arial Black"/>
                <a:cs typeface="Arial Black"/>
              </a:rPr>
              <a:t>Move backward: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Herbivory: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Disease: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Fire: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Drought: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Human disturbance:</a:t>
            </a:r>
          </a:p>
          <a:p>
            <a:endParaRPr lang="en-US" sz="1000" dirty="0" smtClean="0">
              <a:latin typeface="Arial Black"/>
              <a:cs typeface="Arial Black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140" y="1390935"/>
            <a:ext cx="379519" cy="2795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140" y="944100"/>
            <a:ext cx="424251" cy="4468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391" y="944100"/>
            <a:ext cx="424251" cy="44683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730" y="1709590"/>
            <a:ext cx="345912" cy="2940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5500" y="1714977"/>
            <a:ext cx="345912" cy="2940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086" y="2881923"/>
            <a:ext cx="645112" cy="22794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137" y="3129401"/>
            <a:ext cx="316522" cy="31652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6137" y="3455692"/>
            <a:ext cx="298480" cy="37333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0575" y="3455692"/>
            <a:ext cx="298480" cy="37333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1952" y="3829023"/>
            <a:ext cx="360247" cy="33272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8252" y="3815059"/>
            <a:ext cx="360247" cy="33272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70836" y="3975618"/>
            <a:ext cx="448090" cy="44809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1389" y="944100"/>
            <a:ext cx="424251" cy="44683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1389" y="1709590"/>
            <a:ext cx="345912" cy="29402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4924" y="1714977"/>
            <a:ext cx="345912" cy="29402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1718" y="3455692"/>
            <a:ext cx="298480" cy="37333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6984" y="3455692"/>
            <a:ext cx="298480" cy="373331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0474" y="944100"/>
            <a:ext cx="424251" cy="446835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7780" y="944100"/>
            <a:ext cx="424251" cy="44683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75036" y="3829023"/>
            <a:ext cx="360247" cy="332728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44762" y="3829023"/>
            <a:ext cx="360247" cy="332728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3657600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Perpetua Titling MT"/>
                <a:cs typeface="Perpetua Titling MT"/>
              </a:rPr>
              <a:t>Phragmites</a:t>
            </a:r>
            <a:endParaRPr lang="en-US" sz="2800" dirty="0">
              <a:latin typeface="Perpetua Titling MT"/>
              <a:cs typeface="Perpetua Titling M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23220"/>
            <a:ext cx="3657600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 Black"/>
                <a:cs typeface="Arial Black"/>
              </a:rPr>
              <a:t>Move forward: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Growth: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Seeds: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Disperse:</a:t>
            </a:r>
            <a:endParaRPr lang="en-US" sz="1000" dirty="0" smtClean="0">
              <a:latin typeface="Arial Black"/>
              <a:cs typeface="Arial Black"/>
            </a:endParaRPr>
          </a:p>
          <a:p>
            <a:endParaRPr lang="en-US" sz="2800" dirty="0" smtClean="0">
              <a:latin typeface="Arial Black"/>
              <a:cs typeface="Arial Black"/>
            </a:endParaRPr>
          </a:p>
          <a:p>
            <a:r>
              <a:rPr lang="en-US" sz="2800" dirty="0" smtClean="0">
                <a:latin typeface="Arial Black"/>
                <a:cs typeface="Arial Black"/>
              </a:rPr>
              <a:t>Move backward: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Herbivory: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Disease: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Fire: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Drought: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Human disturbance:</a:t>
            </a:r>
          </a:p>
          <a:p>
            <a:endParaRPr lang="en-US" sz="1000" dirty="0" smtClean="0">
              <a:latin typeface="Arial Black"/>
              <a:cs typeface="Arial Black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140" y="1390935"/>
            <a:ext cx="379519" cy="2795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140" y="944100"/>
            <a:ext cx="424251" cy="4468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391" y="944100"/>
            <a:ext cx="424251" cy="44683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730" y="1709590"/>
            <a:ext cx="345912" cy="2940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5500" y="1714977"/>
            <a:ext cx="345912" cy="2940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086" y="2881923"/>
            <a:ext cx="645112" cy="22794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137" y="3129401"/>
            <a:ext cx="316522" cy="31652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6137" y="3455692"/>
            <a:ext cx="298480" cy="37333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0575" y="3455692"/>
            <a:ext cx="298480" cy="37333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1952" y="3829023"/>
            <a:ext cx="360247" cy="33272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8252" y="3815059"/>
            <a:ext cx="360247" cy="33272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24924" y="4017611"/>
            <a:ext cx="448090" cy="44809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1389" y="944100"/>
            <a:ext cx="424251" cy="44683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1389" y="1709590"/>
            <a:ext cx="345912" cy="29402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4924" y="1714977"/>
            <a:ext cx="345912" cy="29402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4443" y="1709590"/>
            <a:ext cx="345912" cy="29402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1718" y="3455692"/>
            <a:ext cx="298480" cy="37333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6984" y="3455692"/>
            <a:ext cx="298480" cy="373331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0474" y="944100"/>
            <a:ext cx="424251" cy="446835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7780" y="944100"/>
            <a:ext cx="424251" cy="446835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0989" y="944100"/>
            <a:ext cx="424251" cy="44683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69198" y="3829023"/>
            <a:ext cx="360247" cy="332728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3657600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Perpetua Titling MT"/>
                <a:cs typeface="Perpetua Titling MT"/>
              </a:rPr>
              <a:t>Multiflora</a:t>
            </a:r>
            <a:r>
              <a:rPr lang="en-US" sz="2800" dirty="0" smtClean="0">
                <a:latin typeface="Perpetua Titling MT"/>
                <a:cs typeface="Perpetua Titling MT"/>
              </a:rPr>
              <a:t> Rose</a:t>
            </a:r>
            <a:endParaRPr lang="en-US" sz="2800" dirty="0">
              <a:latin typeface="Perpetua Titling MT"/>
              <a:cs typeface="Perpetua Titling M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23220"/>
            <a:ext cx="3657600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 Black"/>
                <a:cs typeface="Arial Black"/>
              </a:rPr>
              <a:t>Move forward: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Growth: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Seeds: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Disperse:</a:t>
            </a:r>
            <a:endParaRPr lang="en-US" sz="1000" dirty="0" smtClean="0">
              <a:latin typeface="Arial Black"/>
              <a:cs typeface="Arial Black"/>
            </a:endParaRPr>
          </a:p>
          <a:p>
            <a:endParaRPr lang="en-US" sz="2800" dirty="0" smtClean="0">
              <a:latin typeface="Arial Black"/>
              <a:cs typeface="Arial Black"/>
            </a:endParaRPr>
          </a:p>
          <a:p>
            <a:r>
              <a:rPr lang="en-US" sz="2800" dirty="0" smtClean="0">
                <a:latin typeface="Arial Black"/>
                <a:cs typeface="Arial Black"/>
              </a:rPr>
              <a:t>Move backward: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Herbivory: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Disease: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Fire: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Drought: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Human disturbance:</a:t>
            </a:r>
          </a:p>
          <a:p>
            <a:endParaRPr lang="en-US" sz="1000" dirty="0" smtClean="0">
              <a:latin typeface="Arial Black"/>
              <a:cs typeface="Arial Black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140" y="1390935"/>
            <a:ext cx="379519" cy="2795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575" y="1390935"/>
            <a:ext cx="379519" cy="2795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010" y="1390935"/>
            <a:ext cx="379519" cy="2795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140" y="944100"/>
            <a:ext cx="424251" cy="4468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391" y="944100"/>
            <a:ext cx="424251" cy="44683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730" y="1709590"/>
            <a:ext cx="345912" cy="2940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5500" y="1714977"/>
            <a:ext cx="345912" cy="2940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086" y="2881923"/>
            <a:ext cx="645112" cy="22794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137" y="3129401"/>
            <a:ext cx="316522" cy="31652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7391" y="3129401"/>
            <a:ext cx="316522" cy="31652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6137" y="3455692"/>
            <a:ext cx="298480" cy="37333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0575" y="3455692"/>
            <a:ext cx="298480" cy="37333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1952" y="3829023"/>
            <a:ext cx="360247" cy="33272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17550" y="4017611"/>
            <a:ext cx="448090" cy="44809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1389" y="944100"/>
            <a:ext cx="424251" cy="44683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1389" y="1709590"/>
            <a:ext cx="345912" cy="29402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4924" y="1714977"/>
            <a:ext cx="345912" cy="29402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4443" y="1709590"/>
            <a:ext cx="345912" cy="294025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0474" y="944100"/>
            <a:ext cx="424251" cy="446835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7780" y="944100"/>
            <a:ext cx="424251" cy="446835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3657600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Perpetua Titling MT"/>
                <a:cs typeface="Perpetua Titling MT"/>
              </a:rPr>
              <a:t>Yellow Flag Iris</a:t>
            </a:r>
            <a:endParaRPr lang="en-US" sz="2800" dirty="0">
              <a:latin typeface="Perpetua Titling MT"/>
              <a:cs typeface="Perpetua Titling M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23220"/>
            <a:ext cx="3657600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 Black"/>
                <a:cs typeface="Arial Black"/>
              </a:rPr>
              <a:t>Move forward: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Growth: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Seeds: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Disperse:</a:t>
            </a:r>
            <a:endParaRPr lang="en-US" sz="1000" dirty="0" smtClean="0">
              <a:latin typeface="Arial Black"/>
              <a:cs typeface="Arial Black"/>
            </a:endParaRPr>
          </a:p>
          <a:p>
            <a:endParaRPr lang="en-US" sz="2800" dirty="0" smtClean="0">
              <a:latin typeface="Arial Black"/>
              <a:cs typeface="Arial Black"/>
            </a:endParaRPr>
          </a:p>
          <a:p>
            <a:r>
              <a:rPr lang="en-US" sz="2800" dirty="0" smtClean="0">
                <a:latin typeface="Arial Black"/>
                <a:cs typeface="Arial Black"/>
              </a:rPr>
              <a:t>Move backward: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Herbivory: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Disease: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Fire: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Drought: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Human disturbance:</a:t>
            </a:r>
          </a:p>
          <a:p>
            <a:endParaRPr lang="en-US" sz="1000" dirty="0" smtClean="0">
              <a:latin typeface="Arial Black"/>
              <a:cs typeface="Arial Black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140" y="1390935"/>
            <a:ext cx="379519" cy="2795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140" y="944100"/>
            <a:ext cx="424251" cy="4468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391" y="944100"/>
            <a:ext cx="424251" cy="44683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730" y="1709590"/>
            <a:ext cx="345912" cy="2940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086" y="2881923"/>
            <a:ext cx="645112" cy="22794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8010" y="2881923"/>
            <a:ext cx="645112" cy="22794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137" y="3129401"/>
            <a:ext cx="316522" cy="31652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7391" y="3129401"/>
            <a:ext cx="316522" cy="31652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6137" y="3455692"/>
            <a:ext cx="298480" cy="37333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0575" y="3455692"/>
            <a:ext cx="298480" cy="37333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1952" y="3829023"/>
            <a:ext cx="360247" cy="33272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8252" y="3815059"/>
            <a:ext cx="360247" cy="33272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65640" y="4017611"/>
            <a:ext cx="577914" cy="44809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1389" y="944100"/>
            <a:ext cx="424251" cy="44683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1718" y="3455692"/>
            <a:ext cx="298480" cy="37333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6984" y="3455692"/>
            <a:ext cx="298480" cy="373331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0474" y="944100"/>
            <a:ext cx="424251" cy="44683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79634" y="3829023"/>
            <a:ext cx="360247" cy="332728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3657600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Perpetua Titling MT"/>
                <a:cs typeface="Perpetua Titling MT"/>
              </a:rPr>
              <a:t>Purple </a:t>
            </a:r>
            <a:r>
              <a:rPr lang="en-US" sz="2800" dirty="0" err="1" smtClean="0">
                <a:latin typeface="Perpetua Titling MT"/>
                <a:cs typeface="Perpetua Titling MT"/>
              </a:rPr>
              <a:t>Loosetrife</a:t>
            </a:r>
            <a:endParaRPr lang="en-US" sz="2800" dirty="0">
              <a:latin typeface="Perpetua Titling MT"/>
              <a:cs typeface="Perpetua Titling M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23220"/>
            <a:ext cx="3657600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 Black"/>
                <a:cs typeface="Arial Black"/>
              </a:rPr>
              <a:t>Move forward: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Growth: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Seeds: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Disperse:</a:t>
            </a:r>
            <a:endParaRPr lang="en-US" sz="1000" dirty="0" smtClean="0">
              <a:latin typeface="Arial Black"/>
              <a:cs typeface="Arial Black"/>
            </a:endParaRPr>
          </a:p>
          <a:p>
            <a:endParaRPr lang="en-US" sz="2800" dirty="0" smtClean="0">
              <a:latin typeface="Arial Black"/>
              <a:cs typeface="Arial Black"/>
            </a:endParaRPr>
          </a:p>
          <a:p>
            <a:r>
              <a:rPr lang="en-US" sz="2800" dirty="0" smtClean="0">
                <a:latin typeface="Arial Black"/>
                <a:cs typeface="Arial Black"/>
              </a:rPr>
              <a:t>Move backward: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Herbivory: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Disease: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Fire: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Drought: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Human disturbance:</a:t>
            </a:r>
          </a:p>
          <a:p>
            <a:endParaRPr lang="en-US" sz="1000" dirty="0" smtClean="0">
              <a:latin typeface="Arial Black"/>
              <a:cs typeface="Arial Black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140" y="1390935"/>
            <a:ext cx="379519" cy="2795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575" y="1390935"/>
            <a:ext cx="379519" cy="2795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140" y="944100"/>
            <a:ext cx="424251" cy="4468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391" y="944100"/>
            <a:ext cx="424251" cy="44683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730" y="1709590"/>
            <a:ext cx="345912" cy="2940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5500" y="1714977"/>
            <a:ext cx="345912" cy="2940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086" y="2881923"/>
            <a:ext cx="645112" cy="22794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8010" y="2881923"/>
            <a:ext cx="645112" cy="22794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3122" y="2881923"/>
            <a:ext cx="645112" cy="2279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8234" y="2881923"/>
            <a:ext cx="645112" cy="22794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137" y="3129401"/>
            <a:ext cx="316522" cy="31652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6137" y="3455692"/>
            <a:ext cx="298480" cy="37333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0575" y="3455692"/>
            <a:ext cx="298480" cy="37333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1952" y="3829023"/>
            <a:ext cx="360247" cy="33272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8252" y="3815059"/>
            <a:ext cx="360247" cy="33272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64189" y="4017611"/>
            <a:ext cx="448090" cy="44809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1389" y="944100"/>
            <a:ext cx="424251" cy="44683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1389" y="1709590"/>
            <a:ext cx="345912" cy="29402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4924" y="1714977"/>
            <a:ext cx="345912" cy="29402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1718" y="3455692"/>
            <a:ext cx="298480" cy="373331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0474" y="944100"/>
            <a:ext cx="424251" cy="44683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58170" y="3829023"/>
            <a:ext cx="360247" cy="332728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3657600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Perpetua Titling MT"/>
                <a:cs typeface="Perpetua Titling MT"/>
              </a:rPr>
              <a:t>Baby’s Breath</a:t>
            </a:r>
            <a:endParaRPr lang="en-US" sz="2800" dirty="0">
              <a:latin typeface="Perpetua Titling MT"/>
              <a:cs typeface="Perpetua Titling M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23220"/>
            <a:ext cx="3657600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 Black"/>
                <a:cs typeface="Arial Black"/>
              </a:rPr>
              <a:t>Move forward: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Growth: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Seeds: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Disperse:</a:t>
            </a:r>
            <a:endParaRPr lang="en-US" sz="1000" dirty="0" smtClean="0">
              <a:latin typeface="Arial Black"/>
              <a:cs typeface="Arial Black"/>
            </a:endParaRPr>
          </a:p>
          <a:p>
            <a:endParaRPr lang="en-US" sz="2800" dirty="0" smtClean="0">
              <a:latin typeface="Arial Black"/>
              <a:cs typeface="Arial Black"/>
            </a:endParaRPr>
          </a:p>
          <a:p>
            <a:r>
              <a:rPr lang="en-US" sz="2800" dirty="0" smtClean="0">
                <a:latin typeface="Arial Black"/>
                <a:cs typeface="Arial Black"/>
              </a:rPr>
              <a:t>Move backward: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Herbivory: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Disease: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Fire: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Drought: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Human disturbance:</a:t>
            </a:r>
          </a:p>
          <a:p>
            <a:endParaRPr lang="en-US" sz="1000" dirty="0" smtClean="0">
              <a:latin typeface="Arial Black"/>
              <a:cs typeface="Arial Black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140" y="1390935"/>
            <a:ext cx="379519" cy="2795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575" y="1390935"/>
            <a:ext cx="379519" cy="2795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140" y="944100"/>
            <a:ext cx="424251" cy="4468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391" y="944100"/>
            <a:ext cx="424251" cy="44683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730" y="1709590"/>
            <a:ext cx="345912" cy="2940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5500" y="1714977"/>
            <a:ext cx="345912" cy="2940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086" y="2881923"/>
            <a:ext cx="645112" cy="22794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8010" y="2881923"/>
            <a:ext cx="645112" cy="22794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137" y="3129401"/>
            <a:ext cx="316522" cy="31652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7391" y="3129401"/>
            <a:ext cx="316522" cy="31652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6137" y="3455692"/>
            <a:ext cx="298480" cy="37333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0575" y="3455692"/>
            <a:ext cx="298480" cy="37333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1952" y="3829023"/>
            <a:ext cx="360247" cy="33272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17550" y="4017611"/>
            <a:ext cx="448090" cy="44809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1389" y="944100"/>
            <a:ext cx="424251" cy="44683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1389" y="1709590"/>
            <a:ext cx="345912" cy="29402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4924" y="1714977"/>
            <a:ext cx="345912" cy="29402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4443" y="1709590"/>
            <a:ext cx="345912" cy="294025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0474" y="944100"/>
            <a:ext cx="424251" cy="446835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3657600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Perpetua Titling MT"/>
                <a:cs typeface="Perpetua Titling MT"/>
              </a:rPr>
              <a:t>Honeysuck</a:t>
            </a:r>
            <a:r>
              <a:rPr lang="en-US" sz="2800" dirty="0" smtClean="0">
                <a:latin typeface="Perpetua Titling MT"/>
                <a:cs typeface="Perpetua Titling MT"/>
              </a:rPr>
              <a:t>le</a:t>
            </a:r>
            <a:endParaRPr lang="en-US" sz="2800" dirty="0">
              <a:latin typeface="Perpetua Titling MT"/>
              <a:cs typeface="Perpetua Titling M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23220"/>
            <a:ext cx="3657600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 Black"/>
                <a:cs typeface="Arial Black"/>
              </a:rPr>
              <a:t>Move forward: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Growth: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Seeds: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Disperse:</a:t>
            </a:r>
            <a:endParaRPr lang="en-US" sz="1000" dirty="0" smtClean="0">
              <a:latin typeface="Arial Black"/>
              <a:cs typeface="Arial Black"/>
            </a:endParaRPr>
          </a:p>
          <a:p>
            <a:endParaRPr lang="en-US" sz="2800" dirty="0" smtClean="0">
              <a:latin typeface="Arial Black"/>
              <a:cs typeface="Arial Black"/>
            </a:endParaRPr>
          </a:p>
          <a:p>
            <a:r>
              <a:rPr lang="en-US" sz="2800" dirty="0" smtClean="0">
                <a:latin typeface="Arial Black"/>
                <a:cs typeface="Arial Black"/>
              </a:rPr>
              <a:t>Move backward: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Herbivory: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Disease: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Fire: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Drought: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Human disturbance:</a:t>
            </a:r>
          </a:p>
          <a:p>
            <a:endParaRPr lang="en-US" sz="1000" dirty="0" smtClean="0">
              <a:latin typeface="Arial Black"/>
              <a:cs typeface="Arial Black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140" y="1390935"/>
            <a:ext cx="379519" cy="2795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575" y="1390935"/>
            <a:ext cx="379519" cy="2795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010" y="1390935"/>
            <a:ext cx="379519" cy="2795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4924" y="1390935"/>
            <a:ext cx="379519" cy="2795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140" y="944100"/>
            <a:ext cx="424251" cy="4468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391" y="944100"/>
            <a:ext cx="424251" cy="44683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730" y="1709590"/>
            <a:ext cx="345912" cy="2940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5500" y="1714977"/>
            <a:ext cx="345912" cy="2940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086" y="2881923"/>
            <a:ext cx="645112" cy="22794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8010" y="2881923"/>
            <a:ext cx="645112" cy="22794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137" y="3129401"/>
            <a:ext cx="316522" cy="31652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6137" y="3455692"/>
            <a:ext cx="298480" cy="37333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0575" y="3455692"/>
            <a:ext cx="298480" cy="37333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1952" y="3829023"/>
            <a:ext cx="360247" cy="33272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8252" y="3815059"/>
            <a:ext cx="360247" cy="33272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17550" y="4017611"/>
            <a:ext cx="448090" cy="44809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1389" y="944100"/>
            <a:ext cx="424251" cy="44683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1389" y="1709590"/>
            <a:ext cx="345912" cy="29402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4924" y="1714977"/>
            <a:ext cx="345912" cy="294025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0474" y="944100"/>
            <a:ext cx="424251" cy="44683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686982"/>
            <a:ext cx="365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Arial Black"/>
                <a:cs typeface="Arial Black"/>
              </a:rPr>
              <a:t>Sassafras</a:t>
            </a:r>
            <a:endParaRPr lang="en-US" sz="4400" dirty="0">
              <a:latin typeface="Arial Black"/>
              <a:cs typeface="Arial Black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65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Arial Black"/>
                <a:cs typeface="Arial Black"/>
              </a:rPr>
              <a:t>Native</a:t>
            </a:r>
            <a:endParaRPr lang="en-US" sz="4400" dirty="0">
              <a:latin typeface="Arial Black"/>
              <a:cs typeface="Arial Black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r="9696" b="3956"/>
          <a:stretch>
            <a:fillRect/>
          </a:stretch>
        </p:blipFill>
        <p:spPr>
          <a:xfrm>
            <a:off x="0" y="788397"/>
            <a:ext cx="3657600" cy="2917541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3657600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Perpetua Titling MT"/>
                <a:cs typeface="Perpetua Titling MT"/>
              </a:rPr>
              <a:t>Norway Maple</a:t>
            </a:r>
            <a:endParaRPr lang="en-US" sz="2800" dirty="0">
              <a:latin typeface="Perpetua Titling MT"/>
              <a:cs typeface="Perpetua Titling M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23220"/>
            <a:ext cx="3657600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 Black"/>
                <a:cs typeface="Arial Black"/>
              </a:rPr>
              <a:t>Move forward: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Growth: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Seeds: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Disperse:</a:t>
            </a:r>
            <a:endParaRPr lang="en-US" sz="1000" dirty="0" smtClean="0">
              <a:latin typeface="Arial Black"/>
              <a:cs typeface="Arial Black"/>
            </a:endParaRPr>
          </a:p>
          <a:p>
            <a:endParaRPr lang="en-US" sz="2800" dirty="0" smtClean="0">
              <a:latin typeface="Arial Black"/>
              <a:cs typeface="Arial Black"/>
            </a:endParaRPr>
          </a:p>
          <a:p>
            <a:r>
              <a:rPr lang="en-US" sz="2800" dirty="0" smtClean="0">
                <a:latin typeface="Arial Black"/>
                <a:cs typeface="Arial Black"/>
              </a:rPr>
              <a:t>Move backward: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Herbivory: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Disease: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Fire: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Drought: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Human disturbance:</a:t>
            </a:r>
          </a:p>
          <a:p>
            <a:endParaRPr lang="en-US" sz="1000" dirty="0" smtClean="0">
              <a:latin typeface="Arial Black"/>
              <a:cs typeface="Arial Black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140" y="1390935"/>
            <a:ext cx="379519" cy="2795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575" y="1390935"/>
            <a:ext cx="379519" cy="2795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010" y="1390935"/>
            <a:ext cx="379519" cy="2795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4924" y="1390935"/>
            <a:ext cx="379519" cy="2795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140" y="944100"/>
            <a:ext cx="424251" cy="4468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391" y="944100"/>
            <a:ext cx="424251" cy="44683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730" y="1709590"/>
            <a:ext cx="345912" cy="2940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5500" y="1714977"/>
            <a:ext cx="345912" cy="2940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086" y="2881923"/>
            <a:ext cx="645112" cy="22794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137" y="3129401"/>
            <a:ext cx="316522" cy="31652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7391" y="3129401"/>
            <a:ext cx="316522" cy="31652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6137" y="3455692"/>
            <a:ext cx="298480" cy="37333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0575" y="3455692"/>
            <a:ext cx="298480" cy="37333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1952" y="3829023"/>
            <a:ext cx="360247" cy="33272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8252" y="3815059"/>
            <a:ext cx="360247" cy="33272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17550" y="4017611"/>
            <a:ext cx="448090" cy="44809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1389" y="944100"/>
            <a:ext cx="424251" cy="44683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1389" y="1709590"/>
            <a:ext cx="345912" cy="29402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8499" y="3129401"/>
            <a:ext cx="316522" cy="31652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0474" y="944100"/>
            <a:ext cx="424251" cy="446835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3657600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Perpetua Titling MT"/>
                <a:cs typeface="Perpetua Titling MT"/>
              </a:rPr>
              <a:t>Bittersweet</a:t>
            </a:r>
            <a:endParaRPr lang="en-US" sz="2800" dirty="0">
              <a:latin typeface="Perpetua Titling MT"/>
              <a:cs typeface="Perpetua Titling M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23220"/>
            <a:ext cx="3657600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 Black"/>
                <a:cs typeface="Arial Black"/>
              </a:rPr>
              <a:t>Move forward: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Growth: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Seeds: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Disperse:</a:t>
            </a:r>
            <a:endParaRPr lang="en-US" sz="1000" dirty="0" smtClean="0">
              <a:latin typeface="Arial Black"/>
              <a:cs typeface="Arial Black"/>
            </a:endParaRPr>
          </a:p>
          <a:p>
            <a:endParaRPr lang="en-US" sz="2800" dirty="0" smtClean="0">
              <a:latin typeface="Arial Black"/>
              <a:cs typeface="Arial Black"/>
            </a:endParaRPr>
          </a:p>
          <a:p>
            <a:r>
              <a:rPr lang="en-US" sz="2800" dirty="0" smtClean="0">
                <a:latin typeface="Arial Black"/>
                <a:cs typeface="Arial Black"/>
              </a:rPr>
              <a:t>Move backward: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Herbivory: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Disease: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Fire: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Drought: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Human disturbance:</a:t>
            </a:r>
          </a:p>
          <a:p>
            <a:endParaRPr lang="en-US" sz="1000" dirty="0" smtClean="0">
              <a:latin typeface="Arial Black"/>
              <a:cs typeface="Arial Black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140" y="1390935"/>
            <a:ext cx="379519" cy="2795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575" y="1390935"/>
            <a:ext cx="379519" cy="2795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010" y="1390935"/>
            <a:ext cx="379519" cy="2795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4924" y="1390935"/>
            <a:ext cx="379519" cy="2795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140" y="944100"/>
            <a:ext cx="424251" cy="4468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391" y="944100"/>
            <a:ext cx="424251" cy="44683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730" y="1709590"/>
            <a:ext cx="345912" cy="2940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5500" y="1714977"/>
            <a:ext cx="345912" cy="2940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086" y="2881923"/>
            <a:ext cx="645112" cy="22794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8010" y="2881923"/>
            <a:ext cx="645112" cy="22794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3122" y="2881923"/>
            <a:ext cx="645112" cy="22794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137" y="3129401"/>
            <a:ext cx="316522" cy="31652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7391" y="3129401"/>
            <a:ext cx="316522" cy="31652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6137" y="3455692"/>
            <a:ext cx="298480" cy="37333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0575" y="3455692"/>
            <a:ext cx="298480" cy="37333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1952" y="3829023"/>
            <a:ext cx="360247" cy="33272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17550" y="4017611"/>
            <a:ext cx="448090" cy="44809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1389" y="944100"/>
            <a:ext cx="424251" cy="44683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1389" y="1709590"/>
            <a:ext cx="345912" cy="29402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1320" y="1390935"/>
            <a:ext cx="379519" cy="27957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4924" y="1714977"/>
            <a:ext cx="345912" cy="29402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1718" y="3455692"/>
            <a:ext cx="298480" cy="373331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0474" y="944100"/>
            <a:ext cx="424251" cy="446835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7780" y="944100"/>
            <a:ext cx="424251" cy="446835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3657600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Perpetua Titling MT"/>
                <a:cs typeface="Perpetua Titling MT"/>
              </a:rPr>
              <a:t>Knapweed</a:t>
            </a:r>
            <a:endParaRPr lang="en-US" sz="2800" dirty="0">
              <a:latin typeface="Perpetua Titling MT"/>
              <a:cs typeface="Perpetua Titling M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23220"/>
            <a:ext cx="3657600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 Black"/>
                <a:cs typeface="Arial Black"/>
              </a:rPr>
              <a:t>Move forward: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Growth: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Seeds: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Disperse:</a:t>
            </a:r>
            <a:endParaRPr lang="en-US" sz="1000" dirty="0" smtClean="0">
              <a:latin typeface="Arial Black"/>
              <a:cs typeface="Arial Black"/>
            </a:endParaRPr>
          </a:p>
          <a:p>
            <a:endParaRPr lang="en-US" sz="2800" dirty="0" smtClean="0">
              <a:latin typeface="Arial Black"/>
              <a:cs typeface="Arial Black"/>
            </a:endParaRPr>
          </a:p>
          <a:p>
            <a:r>
              <a:rPr lang="en-US" sz="2800" dirty="0" smtClean="0">
                <a:latin typeface="Arial Black"/>
                <a:cs typeface="Arial Black"/>
              </a:rPr>
              <a:t>Move backward: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Herbivory: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Disease: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Fire: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Drought: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Human disturbance:</a:t>
            </a:r>
          </a:p>
          <a:p>
            <a:endParaRPr lang="en-US" sz="1000" dirty="0" smtClean="0">
              <a:latin typeface="Arial Black"/>
              <a:cs typeface="Arial Black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140" y="1390935"/>
            <a:ext cx="379519" cy="2795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575" y="1390935"/>
            <a:ext cx="379519" cy="2795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010" y="1390935"/>
            <a:ext cx="379519" cy="2795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140" y="944100"/>
            <a:ext cx="424251" cy="4468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391" y="944100"/>
            <a:ext cx="424251" cy="44683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730" y="1709590"/>
            <a:ext cx="345912" cy="2940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5500" y="1714977"/>
            <a:ext cx="345912" cy="2940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086" y="2881923"/>
            <a:ext cx="645112" cy="22794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137" y="3129401"/>
            <a:ext cx="316522" cy="31652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6137" y="3455692"/>
            <a:ext cx="298480" cy="37333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0575" y="3455692"/>
            <a:ext cx="298480" cy="37333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1952" y="3829023"/>
            <a:ext cx="360247" cy="33272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17550" y="4017611"/>
            <a:ext cx="448090" cy="44809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1389" y="944100"/>
            <a:ext cx="424251" cy="44683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1389" y="1709590"/>
            <a:ext cx="345912" cy="29402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1718" y="3455692"/>
            <a:ext cx="298480" cy="37333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6984" y="3455692"/>
            <a:ext cx="298480" cy="373331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0474" y="944100"/>
            <a:ext cx="424251" cy="446835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3657600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Perpetua Titling MT"/>
                <a:cs typeface="Perpetua Titling MT"/>
              </a:rPr>
              <a:t>Garlic Mustard</a:t>
            </a:r>
            <a:endParaRPr lang="en-US" sz="2800" dirty="0">
              <a:latin typeface="Perpetua Titling MT"/>
              <a:cs typeface="Perpetua Titling M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23220"/>
            <a:ext cx="3657600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 Black"/>
                <a:cs typeface="Arial Black"/>
              </a:rPr>
              <a:t>Move forward: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Growth: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Seeds: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Disperse:</a:t>
            </a:r>
            <a:endParaRPr lang="en-US" sz="1000" dirty="0" smtClean="0">
              <a:latin typeface="Arial Black"/>
              <a:cs typeface="Arial Black"/>
            </a:endParaRPr>
          </a:p>
          <a:p>
            <a:endParaRPr lang="en-US" sz="2800" dirty="0" smtClean="0">
              <a:latin typeface="Arial Black"/>
              <a:cs typeface="Arial Black"/>
            </a:endParaRPr>
          </a:p>
          <a:p>
            <a:r>
              <a:rPr lang="en-US" sz="2800" dirty="0" smtClean="0">
                <a:latin typeface="Arial Black"/>
                <a:cs typeface="Arial Black"/>
              </a:rPr>
              <a:t>Move backward: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Herbivory: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Disease: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Fire: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Drought:</a:t>
            </a:r>
          </a:p>
          <a:p>
            <a:endParaRPr lang="en-US" sz="1000" dirty="0" smtClean="0">
              <a:latin typeface="Arial Black"/>
              <a:cs typeface="Arial Black"/>
            </a:endParaRPr>
          </a:p>
          <a:p>
            <a:r>
              <a:rPr lang="en-US" sz="1000" dirty="0" smtClean="0">
                <a:latin typeface="Arial Black"/>
                <a:cs typeface="Arial Black"/>
              </a:rPr>
              <a:t>Human disturbance:</a:t>
            </a:r>
          </a:p>
          <a:p>
            <a:endParaRPr lang="en-US" sz="1000" dirty="0" smtClean="0">
              <a:latin typeface="Arial Black"/>
              <a:cs typeface="Arial Black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140" y="1390935"/>
            <a:ext cx="379519" cy="2795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575" y="1390935"/>
            <a:ext cx="379519" cy="2795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010" y="1390935"/>
            <a:ext cx="379519" cy="2795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4924" y="1390935"/>
            <a:ext cx="379519" cy="2795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140" y="944100"/>
            <a:ext cx="424251" cy="4468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391" y="944100"/>
            <a:ext cx="424251" cy="44683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730" y="1709590"/>
            <a:ext cx="345912" cy="2940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5500" y="1714977"/>
            <a:ext cx="345912" cy="2940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086" y="2881923"/>
            <a:ext cx="645112" cy="22794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137" y="3129401"/>
            <a:ext cx="316522" cy="31652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6137" y="3455692"/>
            <a:ext cx="298480" cy="37333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0575" y="3455692"/>
            <a:ext cx="298480" cy="37333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1952" y="3829023"/>
            <a:ext cx="360247" cy="33272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8252" y="3815059"/>
            <a:ext cx="360247" cy="33272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17550" y="4017611"/>
            <a:ext cx="448090" cy="44809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1389" y="944100"/>
            <a:ext cx="424251" cy="44683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1389" y="1709590"/>
            <a:ext cx="345912" cy="29402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1718" y="3455692"/>
            <a:ext cx="298480" cy="373331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0474" y="944100"/>
            <a:ext cx="424251" cy="44683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677504"/>
            <a:ext cx="365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Arial Black"/>
                <a:cs typeface="Arial Black"/>
              </a:rPr>
              <a:t>White Oak</a:t>
            </a:r>
            <a:endParaRPr lang="en-US" sz="4400" dirty="0">
              <a:latin typeface="Arial Black"/>
              <a:cs typeface="Arial Black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65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Arial Black"/>
                <a:cs typeface="Arial Black"/>
              </a:rPr>
              <a:t>Native</a:t>
            </a:r>
            <a:endParaRPr lang="en-US" sz="4400" dirty="0">
              <a:latin typeface="Arial Black"/>
              <a:cs typeface="Arial Black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6646"/>
            <a:ext cx="3657600" cy="290085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677504"/>
            <a:ext cx="365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Arial Black"/>
                <a:cs typeface="Arial Black"/>
              </a:rPr>
              <a:t>Pin Oak</a:t>
            </a:r>
            <a:endParaRPr lang="en-US" sz="4400" dirty="0">
              <a:latin typeface="Arial Black"/>
              <a:cs typeface="Arial Black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65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Arial Black"/>
                <a:cs typeface="Arial Black"/>
              </a:rPr>
              <a:t>Native</a:t>
            </a:r>
            <a:endParaRPr lang="en-US" sz="4400" dirty="0">
              <a:latin typeface="Arial Black"/>
              <a:cs typeface="Arial Black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r="11028" b="29459"/>
          <a:stretch>
            <a:fillRect/>
          </a:stretch>
        </p:blipFill>
        <p:spPr>
          <a:xfrm>
            <a:off x="0" y="769441"/>
            <a:ext cx="3657600" cy="290806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1035</Words>
  <Application>Microsoft Macintosh PowerPoint</Application>
  <PresentationFormat>Custom</PresentationFormat>
  <Paragraphs>812</Paragraphs>
  <Slides>73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74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</vt:vector>
  </TitlesOfParts>
  <Company>Michigan State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Elizabeth Schultheis</dc:creator>
  <cp:lastModifiedBy>Elizabeth Schultheis</cp:lastModifiedBy>
  <cp:revision>5</cp:revision>
  <cp:lastPrinted>2010-10-20T20:21:14Z</cp:lastPrinted>
  <dcterms:created xsi:type="dcterms:W3CDTF">2010-10-20T18:49:10Z</dcterms:created>
  <dcterms:modified xsi:type="dcterms:W3CDTF">2010-10-20T20:21:29Z</dcterms:modified>
</cp:coreProperties>
</file>